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8404-95B9-4542-A7B5-4CDB88A69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1AB2B-BA86-4BD2-9EA4-4E7E59868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6EAC3-35B2-46C5-B42D-FFB8E2F3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47A25-4F6A-44D3-B379-9EC7163F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08FBD-7D36-4701-AD3B-C3DD0389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21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C554-F0AE-482D-9249-5E769446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5F213-0585-43DA-8C4A-8EC05C9E9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8388-C67D-46B9-9AAA-2F31D798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9352-64CD-49F2-A3D4-3ABC1BEA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B5150-7503-416D-9777-B623CBFC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0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706B21-485B-4111-ADBE-6E13A29FD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313CC-369F-48C8-B9D3-D550AE182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BC614-54DC-489B-A056-8C8DB72A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81E4A-44D3-4BA6-AD03-13FFD972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2866-342E-454B-A43E-9D265A95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11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543E-DBB9-4F96-A11A-49D32F82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6050C-0314-4AA7-B9D6-2F76A4958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058A0-F6CF-4BD7-A138-EFA69628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090DE-9B0F-4702-82F0-A5EB0744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554A-A78E-4512-9DAD-A0DD3753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21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5DA3-F13B-4420-8A05-62C75EE4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296DE-9A6F-492B-B25F-DFC4E2E2C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64BC5-3DE7-4C31-883E-BBB2EED5F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F08D2-95FA-4F86-AE13-3F8BD2D77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E3AB5-14C1-47C1-B163-93885FEE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98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4AA3-F8A5-449A-A2A5-F3E74397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C62F6-3162-45A0-B96E-A178FF28E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B00C0-AAC6-4537-A01E-C1D15EEE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9E5EF-214E-4D8A-9A1D-E1F06304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776DC-7A85-4B6B-B84B-8D90E590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3765D-A9FE-484D-AFB6-C8898EE6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97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42F0-C155-4C57-AE0C-47F2E27E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FDA98-0EEB-421B-BE7C-E1F69F52F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52750-1F7E-4149-9E3C-CDE2E9636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D3790-C0AF-4547-A103-95D411B7A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F0C38-61A1-4548-BBF0-55E94FCB7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C6ED9-FBEB-486E-A3AE-10BDF88DE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CBD05-313D-49A4-AE4C-21BB29E2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18EAA-8BEA-4757-B363-17446DC6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069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6603-F587-465D-911B-D6CA2415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0658F-FC12-41AD-A96A-0B30C01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3A60C-27DA-412A-A7FC-FB8B0F45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0F21E-1D47-41C6-A094-46FE10B4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17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33A635-8378-4542-A40E-0BC57166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626AB-47EE-4745-90B1-E2AF5F81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9A948-9F89-47E5-99DF-358AD044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01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F7D7-5F0D-404C-8B0A-6DE32CAB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7487-ABCE-4B15-8431-CA71344C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85278-9F50-44EE-B557-4F163FAE8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2A503-D436-46E0-BF9D-6A68C17E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C63AB-A1F3-4D4A-A3D6-93C1CA8E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01F97-8676-457E-B694-2A3EBA81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309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25F7-36A1-4F57-BC0E-99308965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84E99-A626-4B66-BE31-C5E3120C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C054C-B8A7-4B79-BD9E-F17C8F2EC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A3FB1-1EE8-4720-8BA1-E2A24805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70207-EA59-4B43-BA42-0CEF4A2B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B9B20-78EF-426B-801C-A2F27BFF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77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CF674-605D-4664-8772-097A1C7F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A80B3-E042-411D-9D73-87F6A3F4E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1E32A-EC20-4AC9-9E1E-60F0E7E1D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5F7FF-CDE9-4BE1-BFE1-85B8DB2CC7A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4DBFD-C181-4988-8C01-847F58131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34E76-93CE-4AB2-8AB1-423082F48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6158-046B-4168-BCD7-9BB1365108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41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90CF-F43E-4321-AF45-10BFB3FB9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287" y="209321"/>
            <a:ext cx="5582151" cy="1178806"/>
          </a:xfrm>
        </p:spPr>
        <p:txBody>
          <a:bodyPr>
            <a:normAutofit fontScale="90000"/>
          </a:bodyPr>
          <a:lstStyle/>
          <a:p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Drilling In Africa: </a:t>
            </a:r>
            <a:br>
              <a:rPr lang="en-CA" sz="5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CA" sz="3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Lessons Learned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19D7E-97D0-43A9-ADE6-3DDAEF652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54" y="5420299"/>
            <a:ext cx="4779899" cy="111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3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3196-039C-477A-B4CD-A7D15AD4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9" y="210889"/>
            <a:ext cx="10515600" cy="1144186"/>
          </a:xfrm>
        </p:spPr>
        <p:txBody>
          <a:bodyPr/>
          <a:lstStyle/>
          <a:p>
            <a:r>
              <a:rPr lang="en-CA" u="sng" dirty="0">
                <a:latin typeface="Arial Black" panose="020B0A04020102020204" pitchFamily="34" charset="0"/>
              </a:rPr>
              <a:t>Why we do it???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85ACE-20AB-41DA-95B0-2F79474FB7FE}"/>
              </a:ext>
            </a:extLst>
          </p:cNvPr>
          <p:cNvSpPr txBox="1"/>
          <p:nvPr/>
        </p:nvSpPr>
        <p:spPr>
          <a:xfrm>
            <a:off x="628879" y="1355075"/>
            <a:ext cx="897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Opportunity to change someone’s life forever for the better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6C964-C238-4A58-96C9-08133E97D808}"/>
              </a:ext>
            </a:extLst>
          </p:cNvPr>
          <p:cNvSpPr txBox="1"/>
          <p:nvPr/>
        </p:nvSpPr>
        <p:spPr>
          <a:xfrm>
            <a:off x="628879" y="1816740"/>
            <a:ext cx="8604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Giving back to the communities we work in.  Programs for local education and donations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C85D4-C58A-430C-B28F-997ABDC8F31E}"/>
              </a:ext>
            </a:extLst>
          </p:cNvPr>
          <p:cNvSpPr txBox="1"/>
          <p:nvPr/>
        </p:nvSpPr>
        <p:spPr>
          <a:xfrm>
            <a:off x="628879" y="2278405"/>
            <a:ext cx="8978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Greater return for greater risk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ADD77-74AC-48C2-BC57-FD975F5EB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79" y="5730396"/>
            <a:ext cx="3906754" cy="9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EECC-68C2-4C10-8567-9B6FF240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90" y="464278"/>
            <a:ext cx="5970224" cy="1320456"/>
          </a:xfrm>
        </p:spPr>
        <p:txBody>
          <a:bodyPr>
            <a:normAutofit fontScale="90000"/>
          </a:bodyPr>
          <a:lstStyle/>
          <a:p>
            <a:r>
              <a:rPr lang="en-CA" u="sng" dirty="0">
                <a:latin typeface="Arial Black" panose="020B0A04020102020204" pitchFamily="34" charset="0"/>
              </a:rPr>
              <a:t>Lesson Learned 1:  Importation</a:t>
            </a:r>
            <a:br>
              <a:rPr lang="en-CA" dirty="0"/>
            </a:b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DE5F8-D060-48D5-8210-F6D60B13B08A}"/>
              </a:ext>
            </a:extLst>
          </p:cNvPr>
          <p:cNvSpPr txBox="1"/>
          <p:nvPr/>
        </p:nvSpPr>
        <p:spPr>
          <a:xfrm>
            <a:off x="594911" y="1575412"/>
            <a:ext cx="1048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Understanding importation liabilities associated with assets and consumables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735A4-8A62-4682-8F62-2D34A7BFA560}"/>
              </a:ext>
            </a:extLst>
          </p:cNvPr>
          <p:cNvSpPr txBox="1"/>
          <p:nvPr/>
        </p:nvSpPr>
        <p:spPr>
          <a:xfrm>
            <a:off x="594911" y="2037077"/>
            <a:ext cx="1046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Tax rates can fluctuate from 10% to 48% depending on goods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954AC-0000-4EE7-8432-CBCF8D15FC90}"/>
              </a:ext>
            </a:extLst>
          </p:cNvPr>
          <p:cNvSpPr txBox="1"/>
          <p:nvPr/>
        </p:nvSpPr>
        <p:spPr>
          <a:xfrm>
            <a:off x="594911" y="2498742"/>
            <a:ext cx="965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Understanding HS codes and the tax implications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91CBF-269A-4617-8D31-48E434B3FA9D}"/>
              </a:ext>
            </a:extLst>
          </p:cNvPr>
          <p:cNvSpPr txBox="1"/>
          <p:nvPr/>
        </p:nvSpPr>
        <p:spPr>
          <a:xfrm>
            <a:off x="594911" y="2960407"/>
            <a:ext cx="889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Exoneration limitations and transfer of assets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2D087-E912-4C34-87AE-FABE0754BE21}"/>
              </a:ext>
            </a:extLst>
          </p:cNvPr>
          <p:cNvSpPr txBox="1"/>
          <p:nvPr/>
        </p:nvSpPr>
        <p:spPr>
          <a:xfrm>
            <a:off x="594911" y="3422072"/>
            <a:ext cx="897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Importation inspections and paperwork associated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B5EEE-824D-4451-93D6-1B3A7F90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79" y="5730396"/>
            <a:ext cx="3906754" cy="9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1414-FE98-46B7-9A2F-979103EE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47" y="321058"/>
            <a:ext cx="10515600" cy="934865"/>
          </a:xfrm>
        </p:spPr>
        <p:txBody>
          <a:bodyPr>
            <a:normAutofit/>
          </a:bodyPr>
          <a:lstStyle/>
          <a:p>
            <a:r>
              <a:rPr lang="en-CA" sz="4000" b="1" u="sng" dirty="0">
                <a:latin typeface="Arial Black" panose="020B0A04020102020204" pitchFamily="34" charset="0"/>
              </a:rPr>
              <a:t>Lesson Learned 2: Customs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35C31-D581-4165-A3DE-B512124BA255}"/>
              </a:ext>
            </a:extLst>
          </p:cNvPr>
          <p:cNvSpPr txBox="1"/>
          <p:nvPr/>
        </p:nvSpPr>
        <p:spPr>
          <a:xfrm>
            <a:off x="694063" y="1564395"/>
            <a:ext cx="945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Expectations on corruption and delays associated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8749B-C541-4020-A765-CEB78A9380D9}"/>
              </a:ext>
            </a:extLst>
          </p:cNvPr>
          <p:cNvSpPr txBox="1"/>
          <p:nvPr/>
        </p:nvSpPr>
        <p:spPr>
          <a:xfrm>
            <a:off x="694063" y="2026060"/>
            <a:ext cx="9958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Interpretation on goods and what is considered appropriate for labeling of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A66DA-CA60-408D-BFB7-96F1D476D7B2}"/>
              </a:ext>
            </a:extLst>
          </p:cNvPr>
          <p:cNvSpPr txBox="1"/>
          <p:nvPr/>
        </p:nvSpPr>
        <p:spPr>
          <a:xfrm>
            <a:off x="694063" y="2857057"/>
            <a:ext cx="993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Paperwork alignment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F1858-3858-460D-91E5-161692B63602}"/>
              </a:ext>
            </a:extLst>
          </p:cNvPr>
          <p:cNvSpPr txBox="1"/>
          <p:nvPr/>
        </p:nvSpPr>
        <p:spPr>
          <a:xfrm>
            <a:off x="694063" y="3318722"/>
            <a:ext cx="962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Greater delays when requesting exoneration on shipments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56BFF-A0FB-4352-96C5-044CCC5967BD}"/>
              </a:ext>
            </a:extLst>
          </p:cNvPr>
          <p:cNvSpPr txBox="1"/>
          <p:nvPr/>
        </p:nvSpPr>
        <p:spPr>
          <a:xfrm>
            <a:off x="694063" y="3780387"/>
            <a:ext cx="91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Delays, associated with process in general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8DD8CF-D545-458F-B395-C28DE603C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79" y="5730396"/>
            <a:ext cx="3906754" cy="912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2947" y="4288218"/>
            <a:ext cx="8235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Proper inter-company invoicing to comply with Bank/Gov’t expectations for goods to be shipped</a:t>
            </a:r>
          </a:p>
        </p:txBody>
      </p:sp>
    </p:spTree>
    <p:extLst>
      <p:ext uri="{BB962C8B-B14F-4D97-AF65-F5344CB8AC3E}">
        <p14:creationId xmlns:p14="http://schemas.microsoft.com/office/powerpoint/2010/main" val="28563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6B02-C3BF-4537-9159-464FA75F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30" y="243939"/>
            <a:ext cx="10515600" cy="1078085"/>
          </a:xfrm>
        </p:spPr>
        <p:txBody>
          <a:bodyPr>
            <a:normAutofit/>
          </a:bodyPr>
          <a:lstStyle/>
          <a:p>
            <a:r>
              <a:rPr lang="en-CA" sz="4000" u="sng" dirty="0">
                <a:latin typeface="Arial Black" panose="020B0A04020102020204" pitchFamily="34" charset="0"/>
              </a:rPr>
              <a:t>Lesson Learned 3: Logistics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74160-E47C-4589-9C8C-48C61229010F}"/>
              </a:ext>
            </a:extLst>
          </p:cNvPr>
          <p:cNvSpPr txBox="1"/>
          <p:nvPr/>
        </p:nvSpPr>
        <p:spPr>
          <a:xfrm>
            <a:off x="661930" y="1597446"/>
            <a:ext cx="979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Limited infrastructure for movement of goods/equipment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6B735-6E6E-452A-8EA0-60A0930FDE6F}"/>
              </a:ext>
            </a:extLst>
          </p:cNvPr>
          <p:cNvSpPr txBox="1"/>
          <p:nvPr/>
        </p:nvSpPr>
        <p:spPr>
          <a:xfrm>
            <a:off x="661930" y="2059111"/>
            <a:ext cx="865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Land locked countries make for more 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312727-1D57-4DB6-A866-9BC46D86B1AA}"/>
              </a:ext>
            </a:extLst>
          </p:cNvPr>
          <p:cNvSpPr txBox="1"/>
          <p:nvPr/>
        </p:nvSpPr>
        <p:spPr>
          <a:xfrm>
            <a:off x="661930" y="2520776"/>
            <a:ext cx="939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Expensive to truck vs rail, limited on size/weight and extreme delays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14C50-1AFB-4FED-B6FD-735D69CEA56A}"/>
              </a:ext>
            </a:extLst>
          </p:cNvPr>
          <p:cNvSpPr txBox="1"/>
          <p:nvPr/>
        </p:nvSpPr>
        <p:spPr>
          <a:xfrm>
            <a:off x="661930" y="2982441"/>
            <a:ext cx="9463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Minimum 10-14-day windows for shipping emergency parts if required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1C2B6-FF1E-486D-9671-8D897A84E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79" y="5730396"/>
            <a:ext cx="3906754" cy="912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1930" y="3479255"/>
            <a:ext cx="9264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Expectations of increased cost of goods by 10% for program costs vs North American programs</a:t>
            </a:r>
          </a:p>
        </p:txBody>
      </p:sp>
    </p:spTree>
    <p:extLst>
      <p:ext uri="{BB962C8B-B14F-4D97-AF65-F5344CB8AC3E}">
        <p14:creationId xmlns:p14="http://schemas.microsoft.com/office/powerpoint/2010/main" val="29032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3C03-DD52-4056-8985-20A41701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6" y="254957"/>
            <a:ext cx="10515600" cy="956899"/>
          </a:xfrm>
        </p:spPr>
        <p:txBody>
          <a:bodyPr/>
          <a:lstStyle/>
          <a:p>
            <a:r>
              <a:rPr lang="en-CA" u="sng" dirty="0">
                <a:latin typeface="Arial Black" panose="020B0A04020102020204" pitchFamily="34" charset="0"/>
              </a:rPr>
              <a:t>Lesson Learned 4: Supply Chains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A5A5B-0946-4FF3-AF20-BE8B31D53471}"/>
              </a:ext>
            </a:extLst>
          </p:cNvPr>
          <p:cNvSpPr txBox="1"/>
          <p:nvPr/>
        </p:nvSpPr>
        <p:spPr>
          <a:xfrm>
            <a:off x="716097" y="1211856"/>
            <a:ext cx="893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Extremely limited for all supplies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BFF7E-0434-4BCF-B32C-2056ACA1690D}"/>
              </a:ext>
            </a:extLst>
          </p:cNvPr>
          <p:cNvSpPr txBox="1"/>
          <p:nvPr/>
        </p:nvSpPr>
        <p:spPr>
          <a:xfrm>
            <a:off x="716097" y="1673521"/>
            <a:ext cx="1082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3-4 month planning windows for the most cost-efficient shipping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8C110-4322-41BA-AD78-A655871CA2EF}"/>
              </a:ext>
            </a:extLst>
          </p:cNvPr>
          <p:cNvSpPr txBox="1"/>
          <p:nvPr/>
        </p:nvSpPr>
        <p:spPr>
          <a:xfrm>
            <a:off x="716097" y="2168755"/>
            <a:ext cx="992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Inventory and cash flow planning can be challenging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71912-2581-42CA-AE07-09C348BC577D}"/>
              </a:ext>
            </a:extLst>
          </p:cNvPr>
          <p:cNvSpPr txBox="1"/>
          <p:nvPr/>
        </p:nvSpPr>
        <p:spPr>
          <a:xfrm>
            <a:off x="716097" y="2663989"/>
            <a:ext cx="911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In country goods can be of lesser quality, expensive and sometimes don’t show up.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9B69E-3880-4A06-A915-33F317D8D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79" y="5730396"/>
            <a:ext cx="3906754" cy="9128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671912-2581-42CA-AE07-09C348BC577D}"/>
              </a:ext>
            </a:extLst>
          </p:cNvPr>
          <p:cNvSpPr txBox="1"/>
          <p:nvPr/>
        </p:nvSpPr>
        <p:spPr>
          <a:xfrm>
            <a:off x="710106" y="3471125"/>
            <a:ext cx="911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Establish payables direct from country to streamline financials</a:t>
            </a:r>
          </a:p>
        </p:txBody>
      </p:sp>
    </p:spTree>
    <p:extLst>
      <p:ext uri="{BB962C8B-B14F-4D97-AF65-F5344CB8AC3E}">
        <p14:creationId xmlns:p14="http://schemas.microsoft.com/office/powerpoint/2010/main" val="184934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EAC0-4714-4E75-8B04-B4180722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9" y="210888"/>
            <a:ext cx="10515600" cy="1144187"/>
          </a:xfrm>
        </p:spPr>
        <p:txBody>
          <a:bodyPr/>
          <a:lstStyle/>
          <a:p>
            <a:r>
              <a:rPr lang="en-CA" b="1" u="sng" dirty="0">
                <a:latin typeface="Arial Black" panose="020B0A04020102020204" pitchFamily="34" charset="0"/>
              </a:rPr>
              <a:t>Lesson Learned 5: Taxation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3A919-C3B9-44C1-8DA0-A21AAF822E5E}"/>
              </a:ext>
            </a:extLst>
          </p:cNvPr>
          <p:cNvSpPr txBox="1"/>
          <p:nvPr/>
        </p:nvSpPr>
        <p:spPr>
          <a:xfrm>
            <a:off x="628879" y="1355075"/>
            <a:ext cx="999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Understanding withholding tax application: how it applies from clients and how it applies for inter-company invoicing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B5096-9736-4CE1-8DB9-142A84B761EC}"/>
              </a:ext>
            </a:extLst>
          </p:cNvPr>
          <p:cNvSpPr txBox="1"/>
          <p:nvPr/>
        </p:nvSpPr>
        <p:spPr>
          <a:xfrm>
            <a:off x="628879" y="2196042"/>
            <a:ext cx="887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Tax treaties if applicable.  Does this exist and what applies?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7B005-4EE3-4005-98C6-64FB060C9503}"/>
              </a:ext>
            </a:extLst>
          </p:cNvPr>
          <p:cNvSpPr txBox="1"/>
          <p:nvPr/>
        </p:nvSpPr>
        <p:spPr>
          <a:xfrm>
            <a:off x="628879" y="2667677"/>
            <a:ext cx="8594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Ex-pats and costs associated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43C82-C7E9-4BC1-9A7C-72A9CC1B6937}"/>
              </a:ext>
            </a:extLst>
          </p:cNvPr>
          <p:cNvSpPr txBox="1"/>
          <p:nvPr/>
        </p:nvSpPr>
        <p:spPr>
          <a:xfrm>
            <a:off x="628879" y="3139312"/>
            <a:ext cx="808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VAT and applications – don’t qualify as a contractor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687B3-E3B9-479E-B93F-CC4ACA171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79" y="5730396"/>
            <a:ext cx="3906754" cy="9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6841-89D4-4D25-A69B-2928046F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14" y="276990"/>
            <a:ext cx="10515600" cy="1056051"/>
          </a:xfrm>
        </p:spPr>
        <p:txBody>
          <a:bodyPr>
            <a:normAutofit fontScale="90000"/>
          </a:bodyPr>
          <a:lstStyle/>
          <a:p>
            <a:r>
              <a:rPr lang="en-CA" u="sng" dirty="0">
                <a:latin typeface="Arial Black" panose="020B0A04020102020204" pitchFamily="34" charset="0"/>
              </a:rPr>
              <a:t>Lesson Learned 6&amp;7: Weather / Geopolitical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DC696-FE6F-4C01-8768-321C48329461}"/>
              </a:ext>
            </a:extLst>
          </p:cNvPr>
          <p:cNvSpPr txBox="1"/>
          <p:nvPr/>
        </p:nvSpPr>
        <p:spPr>
          <a:xfrm>
            <a:off x="848299" y="1333041"/>
            <a:ext cx="860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Extreme heat and the impact on equipment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0D0FC-8326-4DB4-A97C-44B6489C84DF}"/>
              </a:ext>
            </a:extLst>
          </p:cNvPr>
          <p:cNvSpPr txBox="1"/>
          <p:nvPr/>
        </p:nvSpPr>
        <p:spPr>
          <a:xfrm>
            <a:off x="848299" y="1794706"/>
            <a:ext cx="939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Rainy seasons (Africa’s winter), and impact on forecasting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F165C-325E-4EB4-A1DD-F247FFBF2448}"/>
              </a:ext>
            </a:extLst>
          </p:cNvPr>
          <p:cNvSpPr txBox="1"/>
          <p:nvPr/>
        </p:nvSpPr>
        <p:spPr>
          <a:xfrm>
            <a:off x="848299" y="2256371"/>
            <a:ext cx="829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Protecting your employees (ex-pats)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4950D-372A-400C-949D-2D62DF18F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79" y="5730396"/>
            <a:ext cx="3906754" cy="912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2F165C-325E-4EB4-A1DD-F247FFBF2448}"/>
              </a:ext>
            </a:extLst>
          </p:cNvPr>
          <p:cNvSpPr txBox="1"/>
          <p:nvPr/>
        </p:nvSpPr>
        <p:spPr>
          <a:xfrm>
            <a:off x="848298" y="2718036"/>
            <a:ext cx="829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Risk potential for government regime change (Coup)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65C-325E-4EB4-A1DD-F247FFBF2448}"/>
              </a:ext>
            </a:extLst>
          </p:cNvPr>
          <p:cNvSpPr txBox="1"/>
          <p:nvPr/>
        </p:nvSpPr>
        <p:spPr>
          <a:xfrm>
            <a:off x="848297" y="3169563"/>
            <a:ext cx="829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Tariff and tax changes (immediate, poorly communicated, etc.)</a:t>
            </a:r>
          </a:p>
        </p:txBody>
      </p:sp>
    </p:spTree>
    <p:extLst>
      <p:ext uri="{BB962C8B-B14F-4D97-AF65-F5344CB8AC3E}">
        <p14:creationId xmlns:p14="http://schemas.microsoft.com/office/powerpoint/2010/main" val="14045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86BB-E31E-4E5B-811A-D9B50752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96" y="199872"/>
            <a:ext cx="10515600" cy="1011983"/>
          </a:xfrm>
        </p:spPr>
        <p:txBody>
          <a:bodyPr/>
          <a:lstStyle/>
          <a:p>
            <a:r>
              <a:rPr lang="en-CA" u="sng" dirty="0">
                <a:latin typeface="Arial Black" panose="020B0A04020102020204" pitchFamily="34" charset="0"/>
              </a:rPr>
              <a:t>Lesson Learned 8: Personnel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68A70-6132-4D87-8EC2-4E5C87395750}"/>
              </a:ext>
            </a:extLst>
          </p:cNvPr>
          <p:cNvSpPr txBox="1"/>
          <p:nvPr/>
        </p:nvSpPr>
        <p:spPr>
          <a:xfrm>
            <a:off x="528810" y="1211855"/>
            <a:ext cx="988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Training and experience – takes a substantial amount of time to culture employees – they don’t see what we 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0531A-C71F-46A4-A553-A594068A5ACF}"/>
              </a:ext>
            </a:extLst>
          </p:cNvPr>
          <p:cNvSpPr txBox="1"/>
          <p:nvPr/>
        </p:nvSpPr>
        <p:spPr>
          <a:xfrm>
            <a:off x="528810" y="2042852"/>
            <a:ext cx="950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Contracts and Obligations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3C59B-351E-4299-900D-9F06FCD96FC9}"/>
              </a:ext>
            </a:extLst>
          </p:cNvPr>
          <p:cNvSpPr txBox="1"/>
          <p:nvPr/>
        </p:nvSpPr>
        <p:spPr>
          <a:xfrm>
            <a:off x="528810" y="2504517"/>
            <a:ext cx="9033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Wear and tear (increase)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04211-0FEB-48AC-A8A2-39B07749AE7E}"/>
              </a:ext>
            </a:extLst>
          </p:cNvPr>
          <p:cNvSpPr txBox="1"/>
          <p:nvPr/>
        </p:nvSpPr>
        <p:spPr>
          <a:xfrm>
            <a:off x="528810" y="2966182"/>
            <a:ext cx="913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HSE risk reduced because of # of personnel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04F26E-59A9-44A7-B81F-C75F159F1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79" y="5730396"/>
            <a:ext cx="3906754" cy="9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3196-039C-477A-B4CD-A7D15AD4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9" y="210889"/>
            <a:ext cx="10515600" cy="1144186"/>
          </a:xfrm>
        </p:spPr>
        <p:txBody>
          <a:bodyPr>
            <a:normAutofit fontScale="90000"/>
          </a:bodyPr>
          <a:lstStyle/>
          <a:p>
            <a:r>
              <a:rPr lang="en-CA" u="sng" dirty="0">
                <a:latin typeface="Arial Black" panose="020B0A04020102020204" pitchFamily="34" charset="0"/>
              </a:rPr>
              <a:t>Lesson Learned 11: Invoicing &amp; Cashflow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85ACE-20AB-41DA-95B0-2F79474FB7FE}"/>
              </a:ext>
            </a:extLst>
          </p:cNvPr>
          <p:cNvSpPr txBox="1"/>
          <p:nvPr/>
        </p:nvSpPr>
        <p:spPr>
          <a:xfrm>
            <a:off x="628879" y="1355075"/>
            <a:ext cx="897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Exchange rate losses - having to be paid in local currency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6C964-C238-4A58-96C9-08133E97D808}"/>
              </a:ext>
            </a:extLst>
          </p:cNvPr>
          <p:cNvSpPr txBox="1"/>
          <p:nvPr/>
        </p:nvSpPr>
        <p:spPr>
          <a:xfrm>
            <a:off x="628879" y="1816740"/>
            <a:ext cx="860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Proxy planning, acceptance from Banks and vetted by Gov’t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C85D4-C58A-430C-B28F-997ABDC8F31E}"/>
              </a:ext>
            </a:extLst>
          </p:cNvPr>
          <p:cNvSpPr txBox="1"/>
          <p:nvPr/>
        </p:nvSpPr>
        <p:spPr>
          <a:xfrm>
            <a:off x="628879" y="2278405"/>
            <a:ext cx="897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Delays on wire transfers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8F16E-4205-410E-8649-3D28708133EC}"/>
              </a:ext>
            </a:extLst>
          </p:cNvPr>
          <p:cNvSpPr txBox="1"/>
          <p:nvPr/>
        </p:nvSpPr>
        <p:spPr>
          <a:xfrm>
            <a:off x="628879" y="2740070"/>
            <a:ext cx="9298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Importation reconciliation which includes all documentation such as: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CA" sz="2400" b="1" dirty="0"/>
              <a:t>Import permits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CA" sz="2400" b="1" dirty="0"/>
              <a:t>Clean Record of Inspection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CA" sz="2400" b="1" dirty="0"/>
              <a:t>Commercial Invoices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CA" sz="2400" b="1" dirty="0"/>
              <a:t>Packing Lists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CA" sz="2400" b="1" dirty="0"/>
              <a:t>Original Bill of Lading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ADD77-74AC-48C2-BC57-FD975F5EB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79" y="5730396"/>
            <a:ext cx="3906754" cy="9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443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Drilling In Africa:  Lessons Learned</vt:lpstr>
      <vt:lpstr>Lesson Learned 1:  Importation </vt:lpstr>
      <vt:lpstr>Lesson Learned 2: Customs </vt:lpstr>
      <vt:lpstr>Lesson Learned 3: Logistics</vt:lpstr>
      <vt:lpstr>Lesson Learned 4: Supply Chains</vt:lpstr>
      <vt:lpstr>Lesson Learned 5: Taxation</vt:lpstr>
      <vt:lpstr>Lesson Learned 6&amp;7: Weather / Geopolitical </vt:lpstr>
      <vt:lpstr>Lesson Learned 8: Personnel</vt:lpstr>
      <vt:lpstr>Lesson Learned 11: Invoicing &amp; Cashflow</vt:lpstr>
      <vt:lpstr>Why we do it???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Drilling In Africa: Lessons Learned</dc:title>
  <dc:creator>Katie Bartkowski</dc:creator>
  <cp:lastModifiedBy>ashley gauvin</cp:lastModifiedBy>
  <cp:revision>20</cp:revision>
  <dcterms:created xsi:type="dcterms:W3CDTF">2018-06-04T17:42:28Z</dcterms:created>
  <dcterms:modified xsi:type="dcterms:W3CDTF">2018-06-27T12:38:45Z</dcterms:modified>
</cp:coreProperties>
</file>