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7" r:id="rId3"/>
  </p:sldMasterIdLst>
  <p:notesMasterIdLst>
    <p:notesMasterId r:id="rId35"/>
  </p:notesMasterIdLst>
  <p:sldIdLst>
    <p:sldId id="282" r:id="rId4"/>
    <p:sldId id="281" r:id="rId5"/>
    <p:sldId id="256" r:id="rId6"/>
    <p:sldId id="291" r:id="rId7"/>
    <p:sldId id="257" r:id="rId8"/>
    <p:sldId id="382" r:id="rId9"/>
    <p:sldId id="370" r:id="rId10"/>
    <p:sldId id="381" r:id="rId11"/>
    <p:sldId id="386" r:id="rId12"/>
    <p:sldId id="270" r:id="rId13"/>
    <p:sldId id="384" r:id="rId14"/>
    <p:sldId id="387" r:id="rId15"/>
    <p:sldId id="328" r:id="rId16"/>
    <p:sldId id="375" r:id="rId17"/>
    <p:sldId id="374" r:id="rId18"/>
    <p:sldId id="341" r:id="rId19"/>
    <p:sldId id="372" r:id="rId20"/>
    <p:sldId id="352" r:id="rId21"/>
    <p:sldId id="316" r:id="rId22"/>
    <p:sldId id="385" r:id="rId23"/>
    <p:sldId id="376" r:id="rId24"/>
    <p:sldId id="377" r:id="rId25"/>
    <p:sldId id="380" r:id="rId26"/>
    <p:sldId id="378" r:id="rId27"/>
    <p:sldId id="379" r:id="rId28"/>
    <p:sldId id="279" r:id="rId29"/>
    <p:sldId id="388" r:id="rId30"/>
    <p:sldId id="389" r:id="rId31"/>
    <p:sldId id="390" r:id="rId32"/>
    <p:sldId id="391" r:id="rId33"/>
    <p:sldId id="392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65A5EC-3B17-4529-8F4E-7FD13460C13E}">
          <p14:sldIdLst>
            <p14:sldId id="282"/>
            <p14:sldId id="281"/>
            <p14:sldId id="256"/>
            <p14:sldId id="291"/>
            <p14:sldId id="257"/>
            <p14:sldId id="382"/>
            <p14:sldId id="370"/>
            <p14:sldId id="381"/>
            <p14:sldId id="386"/>
            <p14:sldId id="270"/>
            <p14:sldId id="384"/>
            <p14:sldId id="387"/>
            <p14:sldId id="328"/>
            <p14:sldId id="375"/>
            <p14:sldId id="374"/>
            <p14:sldId id="341"/>
            <p14:sldId id="372"/>
            <p14:sldId id="352"/>
            <p14:sldId id="316"/>
            <p14:sldId id="385"/>
            <p14:sldId id="376"/>
            <p14:sldId id="377"/>
            <p14:sldId id="380"/>
            <p14:sldId id="378"/>
            <p14:sldId id="379"/>
            <p14:sldId id="279"/>
            <p14:sldId id="388"/>
            <p14:sldId id="389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9" autoAdjust="0"/>
    <p:restoredTop sz="74367" autoAdjust="0"/>
  </p:normalViewPr>
  <p:slideViewPr>
    <p:cSldViewPr snapToGrid="0" snapToObjects="1">
      <p:cViewPr varScale="1">
        <p:scale>
          <a:sx n="64" d="100"/>
          <a:sy n="64" d="100"/>
        </p:scale>
        <p:origin x="21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C02A92-23C6-4389-8EAA-10DA6A19523D}" type="datetimeFigureOut">
              <a:rPr lang="en-CA" smtClean="0"/>
              <a:t>2021-03-02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68999-6691-48ED-9C29-36DAA81C9A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94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20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0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862" indent="-280332" defTabSz="940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326" indent="-224265" defTabSz="940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9857" indent="-224265" defTabSz="940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389" indent="-224265" defTabSz="940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6918" indent="-224265" defTabSz="940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5450" indent="-224265" defTabSz="940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3980" indent="-224265" defTabSz="940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2511" indent="-224265" defTabSz="940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4066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F768-8D50-44D9-B33F-E4DB63542D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066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5763" y="531813"/>
            <a:ext cx="3598862" cy="26987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658" y="3417996"/>
            <a:ext cx="7513167" cy="323835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45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1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020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all frequency was 5.5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95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all frequency was 4.3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713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all frequency was 4.3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83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86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28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68999-6691-48ED-9C29-36DAA81C9A8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840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Introduction – ask some questions of the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686CD-3877-41C9-AED4-7B3DFDD24D2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5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Vancouver based consultants Chris </a:t>
            </a:r>
            <a:r>
              <a:rPr lang="en-CA" b="1" dirty="0" err="1"/>
              <a:t>Westerman</a:t>
            </a:r>
            <a:r>
              <a:rPr lang="en-CA" b="1" dirty="0"/>
              <a:t> and Bob </a:t>
            </a:r>
            <a:r>
              <a:rPr lang="en-CA" b="1" dirty="0" err="1"/>
              <a:t>Hewton</a:t>
            </a:r>
            <a:r>
              <a:rPr lang="en-CA" b="1" dirty="0"/>
              <a:t> and mining engineer Robert Rivera died in the crash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2BC99-7002-499E-A181-51D4C3A6B93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5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42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28862" indent="-280332" defTabSz="956242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1326" indent="-224265" defTabSz="956242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69857" indent="-224265" defTabSz="956242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18389" indent="-224265" defTabSz="956242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66918" indent="-224265" defTabSz="9562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15450" indent="-224265" defTabSz="9562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63980" indent="-224265" defTabSz="9562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12511" indent="-224265" defTabSz="9562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5624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691C1-20CF-40D4-9D37-1D97F5D3D421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r" defTabSz="956242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4587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B9F2-6DF1-43BB-9913-BA0C67F39ED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84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B9F2-6DF1-43BB-9913-BA0C67F39ED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9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86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6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9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86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2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4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0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7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75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7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5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74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86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2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267096"/>
            <a:ext cx="9144000" cy="0"/>
          </a:xfrm>
          <a:prstGeom prst="line">
            <a:avLst/>
          </a:prstGeom>
          <a:ln w="4762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587028"/>
            <a:ext cx="7886700" cy="4114800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rgbClr val="4D4F53"/>
              </a:buCl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5000" indent="-270000">
              <a:buClr>
                <a:srgbClr val="4D4F53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80000" indent="-270000">
              <a:buClr>
                <a:srgbClr val="4D4F53"/>
              </a:buCl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57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028926"/>
            <a:ext cx="752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9605-DF1F-437C-A44F-AA188CA1E154}" type="slidenum">
              <a:rPr lang="en-CA" smtClean="0"/>
              <a:pPr/>
              <a:t>‹#›</a:t>
            </a:fld>
            <a:r>
              <a:rPr lang="en-CA" dirty="0"/>
              <a:t>   | Footer Text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A6C7B391-89FF-43C0-AD45-46AB49408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56" y="5577940"/>
            <a:ext cx="1888689" cy="1267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76D2F-9A14-4F08-A873-CA1DED206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82" y="5917834"/>
            <a:ext cx="2067487" cy="606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89C1EB-7B57-433A-9B76-D52EACEB76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05" y="5897410"/>
            <a:ext cx="8733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33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267096"/>
            <a:ext cx="9144000" cy="0"/>
          </a:xfrm>
          <a:prstGeom prst="line">
            <a:avLst/>
          </a:prstGeom>
          <a:ln w="4762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57550" y="1587028"/>
            <a:ext cx="5257800" cy="4114800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rgbClr val="4D4F53"/>
              </a:buCl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5000" indent="-270000">
              <a:buClr>
                <a:srgbClr val="4D4F53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80000" indent="-270000">
              <a:buClr>
                <a:srgbClr val="4D4F53"/>
              </a:buCl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57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8650" y="1581150"/>
            <a:ext cx="2286000" cy="413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C6076B54-95E4-4FA8-8E72-BAACC2636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56" y="5590905"/>
            <a:ext cx="1888689" cy="1267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7EF00-2A4A-4BD6-A828-16B9ADD02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8" y="5908466"/>
            <a:ext cx="2067487" cy="606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B93EF8-07D4-43F8-8FD8-0E21D5C1F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5891420"/>
            <a:ext cx="8733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267096"/>
            <a:ext cx="9144000" cy="0"/>
          </a:xfrm>
          <a:prstGeom prst="line">
            <a:avLst/>
          </a:prstGeom>
          <a:ln w="4762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57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8650" y="1581150"/>
            <a:ext cx="7886700" cy="413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028926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9605-DF1F-437C-A44F-AA188CA1E154}" type="slidenum">
              <a:rPr lang="en-CA" smtClean="0"/>
              <a:pPr/>
              <a:t>‹#›</a:t>
            </a:fld>
            <a:r>
              <a:rPr lang="en-CA" dirty="0"/>
              <a:t>   | Footer Text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DE297845-AFA8-4A14-B496-178EFAAEB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56" y="5649787"/>
            <a:ext cx="1888689" cy="1267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EC-CABE-454B-9DD1-0A971DBA2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64" y="5921429"/>
            <a:ext cx="2067487" cy="606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CBDE85-70C7-40A3-AB22-786F822007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21" y="5904383"/>
            <a:ext cx="8733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2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267096"/>
            <a:ext cx="9144000" cy="0"/>
          </a:xfrm>
          <a:prstGeom prst="line">
            <a:avLst/>
          </a:prstGeom>
          <a:ln w="4762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587028"/>
            <a:ext cx="7886700" cy="4114800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rgbClr val="4D4F53"/>
              </a:buCl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5000" indent="-270000">
              <a:buClr>
                <a:srgbClr val="4D4F53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80000" indent="-270000">
              <a:buClr>
                <a:srgbClr val="4D4F53"/>
              </a:buCl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57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1" y="6028926"/>
            <a:ext cx="713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9605-DF1F-437C-A44F-AA188CA1E154}" type="slidenum">
              <a:rPr lang="en-CA" smtClean="0"/>
              <a:pPr/>
              <a:t>‹#›</a:t>
            </a:fld>
            <a:r>
              <a:rPr lang="en-CA" dirty="0"/>
              <a:t>   | Footer Text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3A74F5D-A5DF-4330-BD2D-718216636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56" y="5623345"/>
            <a:ext cx="1888689" cy="1267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CA1AA-143F-4616-B4A6-267471E8F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64" y="5938476"/>
            <a:ext cx="2067487" cy="606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D0CCB0-B75F-4CEB-B7B5-992A15968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68" y="5859371"/>
            <a:ext cx="8733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7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028926"/>
            <a:ext cx="129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9605-DF1F-437C-A44F-AA188CA1E154}" type="slidenum">
              <a:rPr lang="en-CA" smtClean="0"/>
              <a:pPr/>
              <a:t>‹#›</a:t>
            </a:fld>
            <a:r>
              <a:rPr lang="en-CA" dirty="0"/>
              <a:t>   | Footer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67096"/>
            <a:ext cx="9144000" cy="0"/>
          </a:xfrm>
          <a:prstGeom prst="line">
            <a:avLst/>
          </a:prstGeom>
          <a:ln w="4762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57550" y="1587028"/>
            <a:ext cx="5257800" cy="4114800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rgbClr val="4D4F53"/>
              </a:buCl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5000" indent="-270000">
              <a:buClr>
                <a:srgbClr val="4D4F53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80000" indent="-270000">
              <a:buClr>
                <a:srgbClr val="4D4F53"/>
              </a:buCl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CDBC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57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8650" y="1581150"/>
            <a:ext cx="2286000" cy="413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99BB4309-CF3B-47C9-894F-5C163180C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76" y="5590905"/>
            <a:ext cx="1888689" cy="1267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B1A105-A7A1-46DA-B5AF-64C2FD3FBE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04" y="5908466"/>
            <a:ext cx="2067487" cy="606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9597FC-0131-4214-9951-86FAC7E07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36" y="5908467"/>
            <a:ext cx="8733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4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267096"/>
            <a:ext cx="9144000" cy="0"/>
          </a:xfrm>
          <a:prstGeom prst="line">
            <a:avLst/>
          </a:prstGeom>
          <a:ln w="47625">
            <a:solidFill>
              <a:srgbClr val="4D4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57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8650" y="1581150"/>
            <a:ext cx="7886700" cy="413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028926"/>
            <a:ext cx="80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9605-DF1F-437C-A44F-AA188CA1E154}" type="slidenum">
              <a:rPr lang="en-CA" smtClean="0"/>
              <a:pPr/>
              <a:t>‹#›</a:t>
            </a:fld>
            <a:r>
              <a:rPr lang="en-CA" dirty="0"/>
              <a:t>   | Footer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64" y="5908466"/>
            <a:ext cx="2067487" cy="606042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51586DF6-AB53-44EC-8D66-61D5AC0D7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56" y="5630536"/>
            <a:ext cx="1888689" cy="1267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E47C1-DB3A-4AA4-A313-DC449BDBB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56" y="5920192"/>
            <a:ext cx="87332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0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485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7772400" cy="1094037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51240"/>
            <a:ext cx="7772400" cy="2316577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buNone/>
              <a:defRPr sz="3000" b="0" i="0">
                <a:solidFill>
                  <a:schemeClr val="bg1"/>
                </a:solidFill>
                <a:latin typeface="Flama-Book"/>
                <a:cs typeface="Flama-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925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AF9C03-5E0A-4308-8B30-B1F8AD471BEA}" type="datetimeFigureOut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B8D374-7747-4A37-981C-B0563ED2A6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4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8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4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6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5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9540-BC02-9948-A981-F8016C3F82D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7E82-48A3-B340-9A7D-BE9DE3E7A3D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emplatePPT_CDDAcove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TemplatePPT_CDDAcove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6E3C-0B3A-2A48-9526-9F90288F022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6C92-0BA5-B841-9A4D-0ED182D4397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emplatePPT_CDDAinsid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7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99652"/>
            <a:ext cx="7772400" cy="3244645"/>
          </a:xfrm>
        </p:spPr>
        <p:txBody>
          <a:bodyPr>
            <a:normAutofit/>
          </a:bodyPr>
          <a:lstStyle/>
          <a:p>
            <a:br>
              <a:rPr lang="en-US" sz="2700" dirty="0">
                <a:latin typeface="Arial" pitchFamily="34" charset="0"/>
                <a:cs typeface="Arial" pitchFamily="34" charset="0"/>
              </a:rPr>
            </a:br>
            <a:br>
              <a:rPr lang="en-US" sz="27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F080-30F6-42ED-B6CA-A1129E52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36" y="2297471"/>
            <a:ext cx="3977148" cy="3977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949748-A19B-49EC-BD2D-2B9B08C4C77F}"/>
              </a:ext>
            </a:extLst>
          </p:cNvPr>
          <p:cNvSpPr/>
          <p:nvPr/>
        </p:nvSpPr>
        <p:spPr>
          <a:xfrm>
            <a:off x="1706211" y="1552478"/>
            <a:ext cx="5049982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 CDDA Members!</a:t>
            </a:r>
          </a:p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CA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Virtual Eastern and Western Safety Conference</a:t>
            </a:r>
          </a:p>
          <a:p>
            <a:pPr algn="ctr"/>
            <a:endParaRPr lang="en-CA" sz="3200" dirty="0">
              <a:solidFill>
                <a:srgbClr val="77777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March 3</a:t>
            </a:r>
            <a:r>
              <a:rPr lang="en-US" sz="32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rd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2021</a:t>
            </a:r>
          </a:p>
          <a:p>
            <a:pPr algn="ctr"/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65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28650" y="297674"/>
            <a:ext cx="7886700" cy="6118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r>
              <a:rPr lang="en-CA" dirty="0"/>
              <a:t>Who has the accidents?</a:t>
            </a:r>
            <a:br>
              <a:rPr lang="en-CA" dirty="0"/>
            </a:br>
            <a:r>
              <a:rPr lang="en-CA" dirty="0"/>
              <a:t>Generally younger or junior people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3264" y="2041163"/>
            <a:ext cx="289519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 eaLnBrk="0" hangingPunct="0">
              <a:defRPr/>
            </a:pPr>
            <a:r>
              <a:rPr lang="en-CA" b="1" dirty="0">
                <a:solidFill>
                  <a:prstClr val="black"/>
                </a:solidFill>
                <a:latin typeface="Calibri"/>
              </a:rPr>
              <a:t>Key points:</a:t>
            </a:r>
          </a:p>
          <a:p>
            <a:pPr defTabSz="685800" eaLnBrk="0" hangingPunct="0">
              <a:defRPr/>
            </a:pPr>
            <a:endParaRPr lang="en-CA" b="1" dirty="0">
              <a:solidFill>
                <a:prstClr val="black"/>
              </a:solidFill>
              <a:latin typeface="Calibri"/>
            </a:endParaRPr>
          </a:p>
          <a:p>
            <a:pPr marL="257175" indent="-257175" defTabSz="685800" eaLnBrk="0" hangingPunct="0">
              <a:buFont typeface="Wingdings" pitchFamily="2" charset="2"/>
              <a:buChar char="q"/>
              <a:defRPr/>
            </a:pPr>
            <a:r>
              <a:rPr lang="en-CA" b="1" dirty="0">
                <a:solidFill>
                  <a:prstClr val="black"/>
                </a:solidFill>
                <a:latin typeface="Calibri"/>
              </a:rPr>
              <a:t>Drill helpers, drillers and Field Assistants have more frequent and more serious accidents</a:t>
            </a:r>
            <a:br>
              <a:rPr lang="en-CA" b="1" dirty="0">
                <a:solidFill>
                  <a:prstClr val="black"/>
                </a:solidFill>
                <a:latin typeface="Calibri"/>
              </a:rPr>
            </a:br>
            <a:endParaRPr lang="en-CA" b="1" dirty="0">
              <a:solidFill>
                <a:prstClr val="black"/>
              </a:solidFill>
              <a:latin typeface="Calibri"/>
            </a:endParaRPr>
          </a:p>
          <a:p>
            <a:pPr marL="257175" indent="-257175" defTabSz="685800" eaLnBrk="0" hangingPunct="0">
              <a:buFont typeface="Wingdings" pitchFamily="2" charset="2"/>
              <a:buChar char="q"/>
              <a:defRPr/>
            </a:pPr>
            <a:r>
              <a:rPr lang="en-CA" b="1" dirty="0">
                <a:solidFill>
                  <a:prstClr val="black"/>
                </a:solidFill>
                <a:latin typeface="Calibri"/>
              </a:rPr>
              <a:t>Experienced workers have less frequent and less serous accidents in each 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8" y="2041163"/>
            <a:ext cx="5323699" cy="2460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358" y="2560283"/>
            <a:ext cx="5295713" cy="504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860" y="3039322"/>
            <a:ext cx="5295713" cy="504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38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519245"/>
            <a:ext cx="8112578" cy="611849"/>
          </a:xfrm>
        </p:spPr>
        <p:txBody>
          <a:bodyPr/>
          <a:lstStyle/>
          <a:p>
            <a:r>
              <a:rPr lang="en-US" sz="3000" dirty="0"/>
              <a:t>High expenditures lead to high accident frequency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85800"/>
            <a:fld id="{7B2ED063-7B94-244D-9951-AE68C6A84F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4" y="1858130"/>
            <a:ext cx="5206482" cy="3349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D76E9-F0B9-4AE0-A5C7-77C4F323D24B}"/>
              </a:ext>
            </a:extLst>
          </p:cNvPr>
          <p:cNvSpPr txBox="1"/>
          <p:nvPr/>
        </p:nvSpPr>
        <p:spPr>
          <a:xfrm>
            <a:off x="7067939" y="2305050"/>
            <a:ext cx="19490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LTI Incident rates to 2018</a:t>
            </a:r>
            <a:endParaRPr lang="en-CA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6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1" y="1583157"/>
            <a:ext cx="6255038" cy="4366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2959"/>
            <a:ext cx="8057270" cy="368419"/>
          </a:xfrm>
        </p:spPr>
        <p:txBody>
          <a:bodyPr/>
          <a:lstStyle/>
          <a:p>
            <a:r>
              <a:rPr lang="en-US" dirty="0"/>
              <a:t>FATALITIES 1980-2018 </a:t>
            </a:r>
            <a:r>
              <a:rPr lang="en-US" sz="1500" dirty="0"/>
              <a:t>(MINERAL EXPLORATION, CANADA ONLY)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097" y="4463464"/>
            <a:ext cx="1431161" cy="646331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defTabSz="685800"/>
            <a:r>
              <a:rPr lang="en-US" sz="2100" dirty="0">
                <a:ln>
                  <a:solidFill>
                    <a:prstClr val="black"/>
                  </a:solidFill>
                </a:ln>
                <a:solidFill>
                  <a:srgbClr val="FF6600"/>
                </a:solidFill>
                <a:latin typeface="Flama-Book"/>
                <a:cs typeface="Flama-Book"/>
              </a:rPr>
              <a:t>Expenditures</a:t>
            </a:r>
          </a:p>
          <a:p>
            <a:pPr defTabSz="685800"/>
            <a:r>
              <a:rPr lang="en-US" sz="2100" dirty="0">
                <a:ln>
                  <a:solidFill>
                    <a:prstClr val="black"/>
                  </a:solidFill>
                </a:ln>
                <a:solidFill>
                  <a:srgbClr val="FF6600"/>
                </a:solidFill>
                <a:latin typeface="Flama-Book"/>
                <a:cs typeface="Flama-Book"/>
              </a:rPr>
              <a:t>CND$B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555" y="1763682"/>
            <a:ext cx="1670060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n-US" sz="210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Flama-Book"/>
                <a:cs typeface="Flama-Book"/>
              </a:rPr>
              <a:t>Number of fatalities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34439" y="2109518"/>
            <a:ext cx="1027219" cy="5851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40412" y="2995148"/>
            <a:ext cx="717453" cy="601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4910" y="2671983"/>
            <a:ext cx="1614263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n-US" sz="21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lama-Book"/>
                <a:cs typeface="Flama-Book"/>
              </a:rPr>
              <a:t>Number of fatalities/$B</a:t>
            </a:r>
          </a:p>
        </p:txBody>
      </p:sp>
      <p:cxnSp>
        <p:nvCxnSpPr>
          <p:cNvPr id="17" name="Straight Arrow Connector 16"/>
          <p:cNvCxnSpPr>
            <a:stCxn id="19" idx="2"/>
          </p:cNvCxnSpPr>
          <p:nvPr/>
        </p:nvCxnSpPr>
        <p:spPr>
          <a:xfrm flipH="1">
            <a:off x="6668087" y="4242871"/>
            <a:ext cx="1336734" cy="54375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22843" y="3596540"/>
            <a:ext cx="1363955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n-US" sz="21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Flama-Book"/>
                <a:cs typeface="Flama-Book"/>
              </a:rPr>
              <a:t>Lost Time Injury Rate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40412" y="1922878"/>
            <a:ext cx="685800" cy="6858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defTabSz="685800"/>
            <a:endParaRPr lang="en-US" sz="2100" dirty="0">
              <a:solidFill>
                <a:srgbClr val="5E6E66"/>
              </a:solidFill>
              <a:latin typeface="Flama-Book"/>
              <a:cs typeface="Flama-Boo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34439" y="4786629"/>
            <a:ext cx="1027219" cy="312031"/>
          </a:xfrm>
          <a:prstGeom prst="straightConnector1">
            <a:avLst/>
          </a:prstGeom>
          <a:ln>
            <a:solidFill>
              <a:srgbClr val="CC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8087" y="1922878"/>
            <a:ext cx="685800" cy="6858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defTabSz="685800"/>
            <a:endParaRPr lang="en-US" sz="2100" dirty="0">
              <a:solidFill>
                <a:srgbClr val="5E6E66"/>
              </a:solidFill>
              <a:latin typeface="Flama-Book"/>
              <a:cs typeface="Flama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1708" y="1625183"/>
            <a:ext cx="3460934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Flama-Book"/>
                <a:cs typeface="Flama-Book"/>
              </a:rPr>
              <a:t>Question:</a:t>
            </a:r>
          </a:p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Flama-Book"/>
                <a:cs typeface="Flama-Book"/>
              </a:rPr>
              <a:t>What is the relationship of expenditure trends to accident rates?</a:t>
            </a:r>
          </a:p>
        </p:txBody>
      </p:sp>
    </p:spTree>
    <p:extLst>
      <p:ext uri="{BB962C8B-B14F-4D97-AF65-F5344CB8AC3E}">
        <p14:creationId xmlns:p14="http://schemas.microsoft.com/office/powerpoint/2010/main" val="105860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100" b="1" u="sng" dirty="0"/>
              <a:t>Junior workers appear to have more accidents</a:t>
            </a:r>
          </a:p>
          <a:p>
            <a:pPr lvl="1"/>
            <a:r>
              <a:rPr lang="en-US" sz="2100" b="1" dirty="0"/>
              <a:t>Are senior workers taking their responsibilities seriously enough?</a:t>
            </a:r>
          </a:p>
          <a:p>
            <a:pPr marL="126206" lvl="1" indent="0">
              <a:buNone/>
            </a:pPr>
            <a:endParaRPr lang="en-US" sz="2100" b="1" dirty="0"/>
          </a:p>
          <a:p>
            <a:pPr marL="385763" indent="-385763">
              <a:buFont typeface="+mj-lt"/>
              <a:buAutoNum type="arabicPeriod"/>
            </a:pPr>
            <a:r>
              <a:rPr lang="en-US" sz="2100" b="1" u="sng" dirty="0"/>
              <a:t>Accident and fatality rates are higher in “boom” times</a:t>
            </a:r>
          </a:p>
          <a:p>
            <a:pPr lvl="1"/>
            <a:r>
              <a:rPr lang="en-US" sz="2100" b="1" dirty="0"/>
              <a:t>More inexperienced workers (“drill helper hired off the street”)</a:t>
            </a:r>
          </a:p>
          <a:p>
            <a:pPr lvl="1"/>
            <a:r>
              <a:rPr lang="en-US" sz="2100" b="1" dirty="0"/>
              <a:t>More temptation to cut corners and spend money faster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52B8D374-7747-4A37-981C-B0563ED2A61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13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2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3044-FF47-4129-952D-4E597FB493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1" y="5431954"/>
            <a:ext cx="626891" cy="273844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fld id="{60EB9605-DF1F-437C-A44F-AA188CA1E154}" type="slidenum">
              <a:rPr lang="en-CA" sz="1350">
                <a:solidFill>
                  <a:prstClr val="black"/>
                </a:solidFill>
                <a:latin typeface="Calibri"/>
              </a:rPr>
              <a:pPr defTabSz="685800">
                <a:lnSpc>
                  <a:spcPct val="90000"/>
                </a:lnSpc>
                <a:spcAft>
                  <a:spcPts val="450"/>
                </a:spcAft>
              </a:pPr>
              <a:t>14</a:t>
            </a:fld>
            <a:r>
              <a:rPr lang="en-CA" sz="1350" dirty="0">
                <a:solidFill>
                  <a:prstClr val="black"/>
                </a:solidFill>
                <a:latin typeface="Calibri"/>
              </a:rPr>
              <a:t>   | CDDA</a:t>
            </a:r>
            <a:endParaRPr lang="en-CA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E2A82DC-4285-4669-824C-CDB2577FA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7550" y="2047521"/>
            <a:ext cx="5257800" cy="3086100"/>
          </a:xfrm>
        </p:spPr>
        <p:txBody>
          <a:bodyPr/>
          <a:lstStyle/>
          <a:p>
            <a:r>
              <a:rPr lang="en-US" dirty="0"/>
              <a:t>Dedicated web portal</a:t>
            </a:r>
          </a:p>
          <a:p>
            <a:r>
              <a:rPr lang="en-US" dirty="0"/>
              <a:t>Ability to import or enter incident data</a:t>
            </a:r>
          </a:p>
          <a:p>
            <a:r>
              <a:rPr lang="en-US" dirty="0"/>
              <a:t>Incident report comparing submission to industry at large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6D5FE-7C82-40A6-A71C-8DF88000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87" y="385136"/>
            <a:ext cx="7886700" cy="611849"/>
          </a:xfrm>
        </p:spPr>
        <p:txBody>
          <a:bodyPr>
            <a:normAutofit/>
          </a:bodyPr>
          <a:lstStyle/>
          <a:p>
            <a:r>
              <a:rPr lang="en-US" dirty="0"/>
              <a:t>Explorationsurvey.ca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0D20E671-A71A-43EE-9888-71D07A96C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88"/>
          <a:stretch/>
        </p:blipFill>
        <p:spPr>
          <a:xfrm>
            <a:off x="1045845" y="2185987"/>
            <a:ext cx="1491615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527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ED4733-A65A-4BC7-B9C8-A57479E2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986713" cy="611849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D999F-FD6D-452E-BF1E-ADA79DEF8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15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7603558-C2C7-4BBD-8796-001D274D4C70}"/>
              </a:ext>
            </a:extLst>
          </p:cNvPr>
          <p:cNvSpPr txBox="1">
            <a:spLocks/>
          </p:cNvSpPr>
          <p:nvPr/>
        </p:nvSpPr>
        <p:spPr>
          <a:xfrm>
            <a:off x="628650" y="2201426"/>
            <a:ext cx="8080603" cy="2719034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 defTabSz="685800">
              <a:spcBef>
                <a:spcPts val="750"/>
              </a:spcBef>
            </a:pPr>
            <a:endParaRPr lang="en-US" sz="225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E6609DB-C9AE-42C6-9377-0EEA049EABB2}"/>
              </a:ext>
            </a:extLst>
          </p:cNvPr>
          <p:cNvSpPr txBox="1">
            <a:spLocks/>
          </p:cNvSpPr>
          <p:nvPr/>
        </p:nvSpPr>
        <p:spPr>
          <a:xfrm>
            <a:off x="822553" y="492569"/>
            <a:ext cx="7886700" cy="611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prstClr val="black"/>
                </a:solidFill>
                <a:latin typeface="Calibri"/>
              </a:rPr>
              <a:t>The 2019 Survey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D006C2-CA71-4671-ABC8-D43A93113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7550" y="2047521"/>
            <a:ext cx="5257800" cy="3086100"/>
          </a:xfrm>
        </p:spPr>
        <p:txBody>
          <a:bodyPr/>
          <a:lstStyle/>
          <a:p>
            <a:r>
              <a:rPr lang="en-US" dirty="0"/>
              <a:t>67 surveys – </a:t>
            </a:r>
            <a:r>
              <a:rPr lang="en-US" i="1" dirty="0"/>
              <a:t>down 43% from 2018</a:t>
            </a:r>
          </a:p>
          <a:p>
            <a:r>
              <a:rPr lang="en-US" dirty="0"/>
              <a:t>8.9 million hours reported – </a:t>
            </a:r>
            <a:br>
              <a:rPr lang="en-US" dirty="0"/>
            </a:br>
            <a:r>
              <a:rPr lang="en-US" i="1" dirty="0"/>
              <a:t>down 10%</a:t>
            </a:r>
            <a:endParaRPr lang="en-US" dirty="0"/>
          </a:p>
          <a:p>
            <a:r>
              <a:rPr lang="en-US" dirty="0"/>
              <a:t>57 awards </a:t>
            </a:r>
          </a:p>
          <a:p>
            <a:pPr lvl="1"/>
            <a:r>
              <a:rPr lang="en-US" b="1" dirty="0"/>
              <a:t>2 Gold</a:t>
            </a:r>
          </a:p>
          <a:p>
            <a:pPr lvl="1"/>
            <a:r>
              <a:rPr lang="en-US" b="1" dirty="0"/>
              <a:t>21 Silver</a:t>
            </a:r>
          </a:p>
          <a:p>
            <a:pPr lvl="1"/>
            <a:r>
              <a:rPr lang="en-US" b="1" dirty="0"/>
              <a:t>34 Bronze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2FE0A-72F4-4634-AF0E-AD6E03EA4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1886717"/>
            <a:ext cx="2634716" cy="339710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663B7C2-F5FD-48DF-BDBD-94489D77B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4" y="3692769"/>
            <a:ext cx="1781567" cy="445392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EDF968-F967-46AC-9F21-D02060A29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03" y="3692769"/>
            <a:ext cx="1866094" cy="4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89C29-BC97-4D0B-BB06-A462C5F57D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43100"/>
            <a:ext cx="7886700" cy="3190521"/>
          </a:xfrm>
        </p:spPr>
        <p:txBody>
          <a:bodyPr/>
          <a:lstStyle/>
          <a:p>
            <a:r>
              <a:rPr lang="en-CA" sz="2400" dirty="0"/>
              <a:t>10 drilling companies filled out 2019 survey</a:t>
            </a:r>
          </a:p>
          <a:p>
            <a:r>
              <a:rPr lang="en-CA" sz="2400" dirty="0"/>
              <a:t>In general terms, similar to producing mining companies in terms of leading indicators</a:t>
            </a:r>
          </a:p>
          <a:p>
            <a:pPr lvl="1"/>
            <a:r>
              <a:rPr lang="en-CA" sz="2100" dirty="0"/>
              <a:t>Policies, planning, always discussing safety at board meetings</a:t>
            </a:r>
          </a:p>
          <a:p>
            <a:pPr lvl="1"/>
            <a:endParaRPr lang="en-CA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E64CE8-D935-4B18-B0E2-3B9D1513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46"/>
            <a:ext cx="7886700" cy="611849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Drilling into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0FEDC-4AE3-4A99-BACE-2F4935EFC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16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699D3-A116-4063-BDCC-7D33204D7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3"/>
          <a:stretch/>
        </p:blipFill>
        <p:spPr>
          <a:xfrm>
            <a:off x="1202470" y="3657010"/>
            <a:ext cx="6739061" cy="125789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6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D5A11-4CE4-474A-8984-29E70BA2B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656" y="1885950"/>
            <a:ext cx="7886700" cy="3086100"/>
          </a:xfrm>
        </p:spPr>
        <p:txBody>
          <a:bodyPr/>
          <a:lstStyle/>
          <a:p>
            <a:endParaRPr lang="en-CA" sz="1800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D4733-A65A-4BC7-B9C8-A57479E2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986713" cy="611849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D999F-FD6D-452E-BF1E-ADA79DEF8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5378944"/>
            <a:ext cx="1080575" cy="273844"/>
          </a:xfrm>
        </p:spPr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84AA9E0-152A-47B9-9E16-980E84451C91}"/>
              </a:ext>
            </a:extLst>
          </p:cNvPr>
          <p:cNvSpPr txBox="1">
            <a:spLocks/>
          </p:cNvSpPr>
          <p:nvPr/>
        </p:nvSpPr>
        <p:spPr>
          <a:xfrm>
            <a:off x="678656" y="579846"/>
            <a:ext cx="7886700" cy="6118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85800"/>
            <a:r>
              <a:rPr lang="en-CA" sz="3300" dirty="0">
                <a:solidFill>
                  <a:prstClr val="black"/>
                </a:solidFill>
                <a:latin typeface="Calibri"/>
              </a:rPr>
              <a:t>Drilling into the Data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16174DC-53A7-4257-A379-B96F9D1C614A}"/>
              </a:ext>
            </a:extLst>
          </p:cNvPr>
          <p:cNvSpPr txBox="1">
            <a:spLocks/>
          </p:cNvSpPr>
          <p:nvPr/>
        </p:nvSpPr>
        <p:spPr>
          <a:xfrm>
            <a:off x="628650" y="1943100"/>
            <a:ext cx="7886700" cy="3190521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 defTabSz="685800">
              <a:spcBef>
                <a:spcPts val="750"/>
              </a:spcBef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Drilling companies reported: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		53% of hours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		44% of incidents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		47% of injuries</a:t>
            </a:r>
          </a:p>
          <a:p>
            <a:pPr marL="270000" indent="-270000" defTabSz="685800">
              <a:spcBef>
                <a:spcPts val="750"/>
              </a:spcBef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Drilling activities accounted for:</a:t>
            </a:r>
            <a:endParaRPr lang="en-CA" sz="21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		53% of injuries </a:t>
            </a:r>
            <a:b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</a:b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		</a:t>
            </a:r>
            <a:r>
              <a:rPr lang="en-CA" sz="21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(68% reported by drilling companies; </a:t>
            </a:r>
            <a:br>
              <a:rPr lang="en-CA" sz="21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</a:br>
            <a:r>
              <a:rPr lang="en-CA" sz="21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		32% reported by exploration and mining companies)</a:t>
            </a:r>
          </a:p>
        </p:txBody>
      </p:sp>
    </p:spTree>
    <p:extLst>
      <p:ext uri="{BB962C8B-B14F-4D97-AF65-F5344CB8AC3E}">
        <p14:creationId xmlns:p14="http://schemas.microsoft.com/office/powerpoint/2010/main" val="145850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537894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0EB9605-DF1F-437C-A44F-AA188CA1E154}" type="slidenum">
              <a:rPr lang="en-CA" sz="1350">
                <a:solidFill>
                  <a:prstClr val="black"/>
                </a:solidFill>
                <a:latin typeface="Calibri"/>
              </a:rPr>
              <a:pPr defTabSz="685800"/>
              <a:t>18</a:t>
            </a:fld>
            <a:r>
              <a:rPr lang="en-CA" sz="1350" dirty="0">
                <a:solidFill>
                  <a:prstClr val="black"/>
                </a:solidFill>
                <a:latin typeface="Calibri"/>
              </a:rPr>
              <a:t>   | CDDA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84" y="1950313"/>
            <a:ext cx="2979420" cy="3086100"/>
          </a:xfrm>
        </p:spPr>
        <p:txBody>
          <a:bodyPr/>
          <a:lstStyle/>
          <a:p>
            <a:endParaRPr lang="en-CA" sz="1500" i="1" dirty="0"/>
          </a:p>
          <a:p>
            <a:pPr marL="0" indent="0">
              <a:buNone/>
            </a:pPr>
            <a:endParaRPr lang="en-CA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737" y="581536"/>
            <a:ext cx="8249428" cy="611849"/>
          </a:xfrm>
        </p:spPr>
        <p:txBody>
          <a:bodyPr/>
          <a:lstStyle/>
          <a:p>
            <a:r>
              <a:rPr lang="en-CA" dirty="0"/>
              <a:t>What can we learn from the data?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B1800-C98C-4D60-A38A-49503C30104D}"/>
              </a:ext>
            </a:extLst>
          </p:cNvPr>
          <p:cNvSpPr txBox="1"/>
          <p:nvPr/>
        </p:nvSpPr>
        <p:spPr>
          <a:xfrm>
            <a:off x="316006" y="2424793"/>
            <a:ext cx="184731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  <a:buClr>
                <a:srgbClr val="3CDBC0"/>
              </a:buClr>
            </a:pPr>
            <a:endParaRPr lang="en-CA" sz="1500" dirty="0">
              <a:solidFill>
                <a:srgbClr val="3CDBC0"/>
              </a:solidFill>
              <a:latin typeface="Calibri"/>
            </a:endParaRPr>
          </a:p>
          <a:p>
            <a:pPr defTabSz="685800">
              <a:lnSpc>
                <a:spcPct val="90000"/>
              </a:lnSpc>
              <a:spcAft>
                <a:spcPts val="750"/>
              </a:spcAft>
              <a:buClr>
                <a:srgbClr val="3CDBC0"/>
              </a:buClr>
            </a:pPr>
            <a:endParaRPr lang="en-CA" sz="1500" dirty="0">
              <a:solidFill>
                <a:srgbClr val="3CDBC0"/>
              </a:solidFill>
              <a:latin typeface="Calibri"/>
            </a:endParaRPr>
          </a:p>
          <a:p>
            <a:pPr defTabSz="685800">
              <a:lnSpc>
                <a:spcPct val="90000"/>
              </a:lnSpc>
              <a:spcAft>
                <a:spcPts val="750"/>
              </a:spcAft>
              <a:buClr>
                <a:srgbClr val="3CDBC0"/>
              </a:buClr>
            </a:pPr>
            <a:endParaRPr lang="en-CA" sz="1500" dirty="0">
              <a:solidFill>
                <a:srgbClr val="3CDBC0"/>
              </a:solidFill>
              <a:latin typeface="Calibri"/>
            </a:endParaRPr>
          </a:p>
          <a:p>
            <a:pPr defTabSz="685800">
              <a:lnSpc>
                <a:spcPct val="90000"/>
              </a:lnSpc>
              <a:spcAft>
                <a:spcPts val="750"/>
              </a:spcAft>
              <a:buClr>
                <a:srgbClr val="3CDBC0"/>
              </a:buClr>
            </a:pPr>
            <a:endParaRPr lang="en-CA" sz="1500" dirty="0">
              <a:solidFill>
                <a:srgbClr val="3CDBC0"/>
              </a:solidFill>
              <a:latin typeface="Calibri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11DB3D6-D2B6-4661-BD40-816CCE778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89FE859-958F-4465-BDAB-1151AC7C4351}"/>
              </a:ext>
            </a:extLst>
          </p:cNvPr>
          <p:cNvSpPr txBox="1">
            <a:spLocks/>
          </p:cNvSpPr>
          <p:nvPr/>
        </p:nvSpPr>
        <p:spPr>
          <a:xfrm>
            <a:off x="1091259" y="1797567"/>
            <a:ext cx="784195" cy="499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85800"/>
            <a:r>
              <a:rPr lang="en-CA" sz="3300" dirty="0">
                <a:solidFill>
                  <a:prstClr val="black"/>
                </a:solidFill>
                <a:latin typeface="Calibri"/>
              </a:rPr>
              <a:t>LTIs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5EB11D1-0EFC-4957-9CC4-B92BB85CC042}"/>
              </a:ext>
            </a:extLst>
          </p:cNvPr>
          <p:cNvSpPr txBox="1">
            <a:spLocks/>
          </p:cNvSpPr>
          <p:nvPr/>
        </p:nvSpPr>
        <p:spPr>
          <a:xfrm>
            <a:off x="3486508" y="1797566"/>
            <a:ext cx="1029509" cy="4353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85800"/>
            <a:r>
              <a:rPr lang="en-CA" sz="3300" dirty="0">
                <a:solidFill>
                  <a:prstClr val="black"/>
                </a:solidFill>
                <a:latin typeface="Calibri"/>
              </a:rPr>
              <a:t>RWIs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EDFC3B-5439-4E76-B324-713079CA21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75" y="2334348"/>
            <a:ext cx="2375225" cy="2413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82EA5E-B651-4642-9E61-433F9E9B0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463" y="2334349"/>
            <a:ext cx="2423782" cy="2413767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453CBC7-BD82-446C-AAEC-DB73A3ADF0B3}"/>
              </a:ext>
            </a:extLst>
          </p:cNvPr>
          <p:cNvSpPr txBox="1">
            <a:spLocks/>
          </p:cNvSpPr>
          <p:nvPr/>
        </p:nvSpPr>
        <p:spPr>
          <a:xfrm>
            <a:off x="5628496" y="2187016"/>
            <a:ext cx="3061250" cy="1306347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 defTabSz="685800">
              <a:spcBef>
                <a:spcPts val="750"/>
              </a:spcBef>
            </a:pPr>
            <a:r>
              <a:rPr lang="en-CA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Engineering controls have made drilling safer, but still various causes of injury</a:t>
            </a:r>
          </a:p>
          <a:p>
            <a:pPr marL="270000" indent="-270000" defTabSz="685800">
              <a:spcBef>
                <a:spcPts val="750"/>
              </a:spcBef>
            </a:pPr>
            <a:r>
              <a:rPr lang="en-CA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Repetitive activities account for 19 of 54 RWIs</a:t>
            </a:r>
          </a:p>
          <a:p>
            <a:pPr marL="270000" indent="-270000" defTabSz="685800">
              <a:spcBef>
                <a:spcPts val="750"/>
              </a:spcBef>
            </a:pPr>
            <a:r>
              <a:rPr lang="en-CA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Key words:</a:t>
            </a:r>
          </a:p>
          <a:p>
            <a:pPr marL="675000" lvl="1" indent="-270000" defTabSz="685800">
              <a:spcBef>
                <a:spcPts val="375"/>
              </a:spcBef>
            </a:pPr>
            <a:r>
              <a:rPr lang="en-CA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Pinch, caught, fell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CA" sz="21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83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19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8E296-0C60-4849-AE86-AB0CE6C7B4A1}"/>
              </a:ext>
            </a:extLst>
          </p:cNvPr>
          <p:cNvSpPr/>
          <p:nvPr/>
        </p:nvSpPr>
        <p:spPr>
          <a:xfrm>
            <a:off x="628651" y="1903280"/>
            <a:ext cx="4017308" cy="328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 defTabSz="6858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500" dirty="0">
              <a:solidFill>
                <a:srgbClr val="E7E6E6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7EF75AE-1903-4FA3-8845-BB8B5984A45D}"/>
              </a:ext>
            </a:extLst>
          </p:cNvPr>
          <p:cNvSpPr txBox="1">
            <a:spLocks/>
          </p:cNvSpPr>
          <p:nvPr/>
        </p:nvSpPr>
        <p:spPr>
          <a:xfrm>
            <a:off x="628650" y="1943100"/>
            <a:ext cx="7886700" cy="3190521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D4F5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DB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 defTabSz="685800">
              <a:spcBef>
                <a:spcPts val="750"/>
              </a:spcBef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Can inform companies' own programs</a:t>
            </a:r>
          </a:p>
          <a:p>
            <a:pPr marL="270000" indent="-270000" defTabSz="685800">
              <a:spcBef>
                <a:spcPts val="750"/>
              </a:spcBef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Used to develop AME, PDAC tools, short courses</a:t>
            </a:r>
          </a:p>
          <a:p>
            <a:pPr marL="270000" indent="-270000" defTabSz="685800">
              <a:spcBef>
                <a:spcPts val="750"/>
              </a:spcBef>
            </a:pPr>
            <a:r>
              <a:rPr lang="en-CA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AME, PDAC, CDDA keen to achieve safety in mineral exploration </a:t>
            </a:r>
            <a:r>
              <a:rPr lang="en-CA" sz="240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through other uses.</a:t>
            </a:r>
            <a:endParaRPr lang="en-CA" sz="21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33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03E7D5-8D3A-4CC0-95D4-D1A9B6F94247}"/>
              </a:ext>
            </a:extLst>
          </p:cNvPr>
          <p:cNvSpPr txBox="1"/>
          <p:nvPr/>
        </p:nvSpPr>
        <p:spPr>
          <a:xfrm>
            <a:off x="481263" y="1167064"/>
            <a:ext cx="8470232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Agenda</a:t>
            </a:r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C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10:00 am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-Attendance, Speakers Chris Drenth and Gerald Cooke</a:t>
            </a:r>
          </a:p>
          <a:p>
            <a:pPr>
              <a:spcAft>
                <a:spcPts val="1500"/>
              </a:spcAft>
            </a:pPr>
            <a:r>
              <a:rPr lang="en-C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 am-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 Safety Share (We are now taking submissions, </a:t>
            </a:r>
          </a:p>
          <a:p>
            <a:pPr>
              <a:spcAft>
                <a:spcPts val="1500"/>
              </a:spcAft>
            </a:pPr>
            <a:r>
              <a:rPr lang="en-C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 am-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WSIB </a:t>
            </a:r>
            <a:r>
              <a:rPr lang="en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Excellence Program- Lisa Dupuis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C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11:30 am-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“Drilling deeper into data: 15 years of the Canadian Mineral Exploration Environment, Health &amp; Safety Survey”</a:t>
            </a:r>
          </a:p>
          <a:p>
            <a:pPr>
              <a:spcAft>
                <a:spcPts val="1500"/>
              </a:spcAft>
            </a:pPr>
            <a:b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by: Jonathan Buchanan, Director, Regulatory and Technical Policy AME | Association for Mineral Exploration and Bill Mercer, PhD, </a:t>
            </a:r>
            <a:r>
              <a:rPr lang="en-CA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P.Geo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Chair, Health &amp; Safety Committee PDAC | Prospectors &amp; Developers Association of Canada;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Rebecca Bond, a Master of Human Kinetics candidate, with the Centre for Research in Occupational Safety and Health (CROSH)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C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12:00 pm-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“How corrosion affects the mining industry”</a:t>
            </a:r>
            <a:b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by: Zoe </a:t>
            </a:r>
            <a:r>
              <a:rPr lang="en-CA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Coull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PhD PEng, Professional Engineer and </a:t>
            </a:r>
            <a:r>
              <a:rPr lang="en-CA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Brycklin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Wilson, </a:t>
            </a:r>
            <a:r>
              <a:rPr lang="en-CA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MaSc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PEng, Senior Corrosion Specialist</a:t>
            </a:r>
          </a:p>
          <a:p>
            <a:r>
              <a:rPr lang="en-C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pm- 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CA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 2020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Awards and CDDA Announcements</a:t>
            </a:r>
            <a:b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2B1D-3601-4082-A65D-E4E344845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The annual survey</a:t>
            </a:r>
          </a:p>
          <a:p>
            <a:pPr lvl="1"/>
            <a:r>
              <a:rPr lang="en-CA" dirty="0"/>
              <a:t>Over 5000 incidents from hundreds of companies</a:t>
            </a:r>
          </a:p>
          <a:p>
            <a:r>
              <a:rPr lang="en-CA" dirty="0"/>
              <a:t>The fatality data</a:t>
            </a:r>
          </a:p>
          <a:p>
            <a:pPr lvl="1"/>
            <a:r>
              <a:rPr lang="en-CA" dirty="0"/>
              <a:t>About 100 fatalities from 1980 to 2020</a:t>
            </a:r>
          </a:p>
          <a:p>
            <a:r>
              <a:rPr lang="en-CA" dirty="0"/>
              <a:t>Turned to CROSH for detailed intense study of this information</a:t>
            </a:r>
          </a:p>
          <a:p>
            <a:r>
              <a:rPr lang="en-CA" dirty="0"/>
              <a:t>Driving whole exploration industry towards zero harm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EA33B-5478-472F-B766-37F99B1B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Databases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5EFAA-0E3A-4C47-B5C4-7F9E974A8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20</a:t>
            </a:fld>
            <a:r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t>   | Footer Text</a:t>
            </a:r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65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5C300-63F7-7444-BB2D-79B4FE40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600"/>
            <a:ext cx="9144000" cy="611849"/>
          </a:xfrm>
        </p:spPr>
        <p:txBody>
          <a:bodyPr/>
          <a:lstStyle/>
          <a:p>
            <a:pPr algn="ctr"/>
            <a:r>
              <a:rPr lang="en-US" dirty="0"/>
              <a:t>Center for Research in Occupational Safety and Health (CROSH)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BF497-B39A-0B45-ADC6-0076D2AA7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21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05B58-37F4-5C4F-9EA2-EBEF9A30F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002567"/>
            <a:ext cx="5668662" cy="30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6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CEB1E-0A65-344C-B440-A19A7DB3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Project: 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86667-CA39-AC47-AC5D-E056B0F6D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22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45260C9-798F-7C4E-919C-06C190601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549120"/>
            <a:ext cx="7886700" cy="192363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CA" dirty="0"/>
              <a:t>Have an all-encompassing </a:t>
            </a:r>
            <a:r>
              <a:rPr lang="en-CA" dirty="0">
                <a:solidFill>
                  <a:srgbClr val="FFC000"/>
                </a:solidFill>
                <a:latin typeface="Impact" panose="020B0806030902050204" pitchFamily="34" charset="0"/>
              </a:rPr>
              <a:t>knowledge</a:t>
            </a:r>
            <a:r>
              <a:rPr lang="en-CA" dirty="0"/>
              <a:t> of the nature of the workplace, allowing us researchers and fellow occupational health and safety advocates to </a:t>
            </a:r>
            <a:r>
              <a:rPr lang="en-CA" dirty="0">
                <a:solidFill>
                  <a:srgbClr val="FFC000"/>
                </a:solidFill>
                <a:latin typeface="Impact" panose="020B0806030902050204" pitchFamily="34" charset="0"/>
              </a:rPr>
              <a:t>mutually</a:t>
            </a:r>
            <a:r>
              <a:rPr lang="en-CA" dirty="0"/>
              <a:t> </a:t>
            </a:r>
            <a:r>
              <a:rPr lang="en-CA" dirty="0">
                <a:solidFill>
                  <a:srgbClr val="FFC000"/>
                </a:solidFill>
                <a:latin typeface="Impact" panose="020B0806030902050204" pitchFamily="34" charset="0"/>
              </a:rPr>
              <a:t>understand</a:t>
            </a:r>
            <a:r>
              <a:rPr lang="en-CA" dirty="0"/>
              <a:t> the many ways in which incident reports are </a:t>
            </a:r>
            <a:r>
              <a:rPr lang="en-CA" dirty="0">
                <a:solidFill>
                  <a:srgbClr val="FFC000"/>
                </a:solidFill>
                <a:latin typeface="Impact" panose="020B0806030902050204" pitchFamily="34" charset="0"/>
              </a:rPr>
              <a:t>relevant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7488E-3E9D-FC45-B884-965F1A50B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172" y="1885950"/>
            <a:ext cx="7886700" cy="3086100"/>
          </a:xfrm>
        </p:spPr>
        <p:txBody>
          <a:bodyPr/>
          <a:lstStyle/>
          <a:p>
            <a:pPr marL="557213" indent="-557213">
              <a:buAutoNum type="arabicPeriod"/>
            </a:pPr>
            <a:r>
              <a:rPr lang="en-US" dirty="0"/>
              <a:t>Cleanup, recoding and exploration of data set </a:t>
            </a:r>
          </a:p>
          <a:p>
            <a:pPr marL="557213" indent="-557213">
              <a:buAutoNum type="arabicPeriod"/>
            </a:pPr>
            <a:r>
              <a:rPr lang="en-US" dirty="0"/>
              <a:t>Historical incidents and safety philosophies</a:t>
            </a:r>
          </a:p>
          <a:p>
            <a:pPr marL="557213" indent="-557213">
              <a:buAutoNum type="arabicPeriod"/>
            </a:pPr>
            <a:r>
              <a:rPr lang="en-US" dirty="0"/>
              <a:t>Insight from companies </a:t>
            </a:r>
          </a:p>
          <a:p>
            <a:pPr marL="962213" lvl="1" indent="-557213">
              <a:buFont typeface="+mj-lt"/>
              <a:buAutoNum type="alphaLcPeriod"/>
            </a:pPr>
            <a:r>
              <a:rPr lang="en-US" dirty="0"/>
              <a:t>Interviews </a:t>
            </a:r>
          </a:p>
          <a:p>
            <a:pPr marL="962213" lvl="1" indent="-557213">
              <a:buFont typeface="+mj-lt"/>
              <a:buAutoNum type="alphaLcPeriod"/>
            </a:pPr>
            <a:r>
              <a:rPr lang="en-US" dirty="0"/>
              <a:t>Field visits </a:t>
            </a:r>
          </a:p>
          <a:p>
            <a:pPr marL="962213" lvl="1" indent="-557213">
              <a:buFont typeface="+mj-lt"/>
              <a:buAutoNum type="alphaLcPeriod"/>
            </a:pPr>
            <a:r>
              <a:rPr lang="en-US" dirty="0"/>
              <a:t>Economic metrics</a:t>
            </a:r>
          </a:p>
          <a:p>
            <a:pPr marL="557213" indent="-557213">
              <a:buAutoNum type="arabicPeriod"/>
            </a:pPr>
            <a:r>
              <a:rPr lang="en-US" dirty="0"/>
              <a:t>Trend analysis and statistical outcomes </a:t>
            </a:r>
          </a:p>
          <a:p>
            <a:pPr marL="557213" indent="-557213">
              <a:buAutoNum type="arabicPeriod"/>
            </a:pPr>
            <a:r>
              <a:rPr lang="en-US" dirty="0"/>
              <a:t>Report findings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7D41AE-D3E6-A04B-A956-B5767AE9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Project: Analysis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775B-19A4-D34D-9ED1-14B4656E6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23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</p:spTree>
    <p:extLst>
      <p:ext uri="{BB962C8B-B14F-4D97-AF65-F5344CB8AC3E}">
        <p14:creationId xmlns:p14="http://schemas.microsoft.com/office/powerpoint/2010/main" val="197806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E5555F-2ED1-9E4C-B908-3ABCD27AB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and why this data is valuable </a:t>
            </a:r>
          </a:p>
          <a:p>
            <a:r>
              <a:rPr lang="en-US" dirty="0"/>
              <a:t>Highlight areas of importance and concern </a:t>
            </a:r>
          </a:p>
          <a:p>
            <a:r>
              <a:rPr lang="en-US" dirty="0"/>
              <a:t>Target safety messaging and/or training </a:t>
            </a:r>
          </a:p>
          <a:p>
            <a:r>
              <a:rPr lang="en-US" dirty="0"/>
              <a:t>Mitigate risk in the field</a:t>
            </a:r>
          </a:p>
          <a:p>
            <a:r>
              <a:rPr lang="en-US" dirty="0"/>
              <a:t>Promote a safer work environment </a:t>
            </a:r>
          </a:p>
          <a:p>
            <a:r>
              <a:rPr lang="en-US" dirty="0"/>
              <a:t>Correlation between production and workplace injuries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06883-BB8A-0846-90B7-46879662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Project: Possible Outcomes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D4CD0-A25A-EC43-9B08-3EF2FEBC2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24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</p:spTree>
    <p:extLst>
      <p:ext uri="{BB962C8B-B14F-4D97-AF65-F5344CB8AC3E}">
        <p14:creationId xmlns:p14="http://schemas.microsoft.com/office/powerpoint/2010/main" val="75390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FF99A4-8614-5F4B-899F-68A0972B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16EF-5516-2643-BECA-B5643BF5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r>
              <a:rPr lang="en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   | CDDA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CF501C-1F1D-4F48-BC38-FB7BD6A86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105" y="2137327"/>
            <a:ext cx="8703791" cy="3086100"/>
          </a:xfrm>
        </p:spPr>
        <p:txBody>
          <a:bodyPr/>
          <a:lstStyle/>
          <a:p>
            <a:r>
              <a:rPr lang="en-US" dirty="0"/>
              <a:t>Company </a:t>
            </a:r>
            <a:r>
              <a:rPr lang="en-US" dirty="0">
                <a:sym typeface="Wingdings" pitchFamily="2" charset="2"/>
              </a:rPr>
              <a:t> Management  Supervisor   Worker</a:t>
            </a:r>
          </a:p>
          <a:p>
            <a:r>
              <a:rPr lang="en-US" dirty="0">
                <a:sym typeface="Wingdings" pitchFamily="2" charset="2"/>
              </a:rPr>
              <a:t>Student learning, experience and interaction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Ultimately, incident reports and data sets hold knowledge that will be powerful if examined closely, which is exactly what our research hopes to show</a:t>
            </a:r>
          </a:p>
        </p:txBody>
      </p:sp>
    </p:spTree>
    <p:extLst>
      <p:ext uri="{BB962C8B-B14F-4D97-AF65-F5344CB8AC3E}">
        <p14:creationId xmlns:p14="http://schemas.microsoft.com/office/powerpoint/2010/main" val="10538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21700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7223"/>
            <a:ext cx="9144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F729F6B-E0D7-41C7-B918-54C60D3DF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2" y="202266"/>
            <a:ext cx="7772400" cy="1094037"/>
          </a:xfrm>
        </p:spPr>
        <p:txBody>
          <a:bodyPr>
            <a:noAutofit/>
          </a:bodyPr>
          <a:lstStyle/>
          <a:p>
            <a:r>
              <a:rPr lang="en-CA" sz="3300" b="1" dirty="0"/>
              <a:t>THANK YOU!</a:t>
            </a:r>
            <a:br>
              <a:rPr lang="en-CA" sz="3300" b="1" dirty="0"/>
            </a:br>
            <a:endParaRPr lang="en-CA" sz="33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Buchanan, Director, Regulatory and Technical Policy, AME</a:t>
            </a:r>
          </a:p>
          <a:p>
            <a:pPr>
              <a:lnSpc>
                <a:spcPct val="80000"/>
              </a:lnSpc>
            </a:pPr>
            <a:r>
              <a:rPr lang="en-CA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Mercer, Chair, PDAC Health and Safety Committee [VP-Operations, Avalon)</a:t>
            </a:r>
          </a:p>
          <a:p>
            <a:pPr>
              <a:lnSpc>
                <a:spcPct val="80000"/>
              </a:lnSpc>
            </a:pPr>
            <a:r>
              <a:rPr lang="en-CA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Rebecca Bond, CROSH, Laurentian University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FEBA9-40D5-40ED-816A-BD273BFE8A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666" y="4377690"/>
            <a:ext cx="1985695" cy="167982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7BA6E-F85C-4B5B-AE50-E5C94C89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380" y="4597024"/>
            <a:ext cx="2236751" cy="95105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2741CC-9A41-4885-A16E-CED63185A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775" y="4597024"/>
            <a:ext cx="2236751" cy="95105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50431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EFEEC8-46B2-4AFB-B122-2A059D4DA1FB}"/>
              </a:ext>
            </a:extLst>
          </p:cNvPr>
          <p:cNvSpPr txBox="1"/>
          <p:nvPr/>
        </p:nvSpPr>
        <p:spPr>
          <a:xfrm>
            <a:off x="2490536" y="1324889"/>
            <a:ext cx="4572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corrosion affects the mining industry</a:t>
            </a:r>
            <a:br>
              <a:rPr lang="en-CA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by: Zoe </a:t>
            </a:r>
            <a:r>
              <a:rPr lang="en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Coull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PhD PEng, Professional Engineer and </a:t>
            </a:r>
            <a:r>
              <a:rPr lang="en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Brycklin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Wilson, </a:t>
            </a:r>
            <a:r>
              <a:rPr lang="en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MaSc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PEng, Senior Corrosion Specialist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57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6B9A4-4BB9-476E-80E9-08780F03FEE1}"/>
              </a:ext>
            </a:extLst>
          </p:cNvPr>
          <p:cNvSpPr txBox="1"/>
          <p:nvPr/>
        </p:nvSpPr>
        <p:spPr>
          <a:xfrm>
            <a:off x="2526632" y="1705451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CA" sz="5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CA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 2020 </a:t>
            </a:r>
            <a:r>
              <a:rPr lang="en-CA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Awards</a:t>
            </a:r>
            <a:endParaRPr lang="en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19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6B9A4-4BB9-476E-80E9-08780F03FEE1}"/>
              </a:ext>
            </a:extLst>
          </p:cNvPr>
          <p:cNvSpPr txBox="1"/>
          <p:nvPr/>
        </p:nvSpPr>
        <p:spPr>
          <a:xfrm>
            <a:off x="2526632" y="1705451"/>
            <a:ext cx="4572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C826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Q4 Surface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100k Hours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Geotech Drilling Ltd.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30k - 100k Hours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Equity Drilling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30k </a:t>
            </a:r>
            <a:b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Priority Drilling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99652"/>
            <a:ext cx="7772400" cy="3244645"/>
          </a:xfrm>
        </p:spPr>
        <p:txBody>
          <a:bodyPr>
            <a:normAutofit/>
          </a:bodyPr>
          <a:lstStyle/>
          <a:p>
            <a:br>
              <a:rPr lang="en-US" sz="2700" dirty="0">
                <a:latin typeface="Arial" pitchFamily="34" charset="0"/>
                <a:cs typeface="Arial" pitchFamily="34" charset="0"/>
              </a:rPr>
            </a:br>
            <a:br>
              <a:rPr lang="en-US" sz="2700" dirty="0">
                <a:latin typeface="Arial" pitchFamily="34" charset="0"/>
                <a:cs typeface="Arial" pitchFamily="34" charset="0"/>
              </a:rPr>
            </a:br>
            <a:br>
              <a:rPr lang="en-US" sz="2700" dirty="0">
                <a:latin typeface="Arial" pitchFamily="34" charset="0"/>
                <a:cs typeface="Arial" pitchFamily="34" charset="0"/>
              </a:rPr>
            </a:br>
            <a:br>
              <a:rPr lang="en-US" sz="2700" dirty="0">
                <a:latin typeface="Arial" pitchFamily="34" charset="0"/>
                <a:cs typeface="Arial" pitchFamily="34" charset="0"/>
              </a:rPr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11424-BEE1-4578-B4F7-5A45783B572B}"/>
              </a:ext>
            </a:extLst>
          </p:cNvPr>
          <p:cNvSpPr/>
          <p:nvPr/>
        </p:nvSpPr>
        <p:spPr>
          <a:xfrm>
            <a:off x="-186490" y="2389971"/>
            <a:ext cx="9029700" cy="184665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Shares</a:t>
            </a:r>
          </a:p>
          <a:p>
            <a:pPr algn="ctr"/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F080-30F6-42ED-B6CA-A1129E52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72" y="2923821"/>
            <a:ext cx="3977148" cy="39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9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4FDCC-01BC-4EB8-9773-414242616B2A}"/>
              </a:ext>
            </a:extLst>
          </p:cNvPr>
          <p:cNvSpPr txBox="1"/>
          <p:nvPr/>
        </p:nvSpPr>
        <p:spPr>
          <a:xfrm>
            <a:off x="2526632" y="1705451"/>
            <a:ext cx="4572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C826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Q4 Underground 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100k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Qualifiers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30k - 100k Hours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Foraco</a:t>
            </a: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30k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Hy-Tech Drilling Ltd.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09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4FDCC-01BC-4EB8-9773-414242616B2A}"/>
              </a:ext>
            </a:extLst>
          </p:cNvPr>
          <p:cNvSpPr txBox="1"/>
          <p:nvPr/>
        </p:nvSpPr>
        <p:spPr>
          <a:xfrm>
            <a:off x="2526632" y="1705451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 and Adjournment</a:t>
            </a:r>
            <a:endParaRPr lang="en-CA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3037DE-4AAA-455C-8461-449478D2B98B}"/>
              </a:ext>
            </a:extLst>
          </p:cNvPr>
          <p:cNvSpPr txBox="1"/>
          <p:nvPr/>
        </p:nvSpPr>
        <p:spPr>
          <a:xfrm>
            <a:off x="1455821" y="1868541"/>
            <a:ext cx="587141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CA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WSIB </a:t>
            </a:r>
          </a:p>
          <a:p>
            <a:pPr algn="ctr">
              <a:spcAft>
                <a:spcPts val="1500"/>
              </a:spcAft>
            </a:pPr>
            <a:r>
              <a:rPr lang="en-CA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Safety Excellence Program </a:t>
            </a: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Lisa Dupuis, CDMP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Northern Ontario Regional Consultant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Health and Safety Excellence Program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endParaRPr lang="en-CA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8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DAC membership photo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14387"/>
            <a:ext cx="9144000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57858"/>
            <a:ext cx="58293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PDAC-AME SURVEY</a:t>
            </a:r>
            <a:br>
              <a:rPr lang="en-C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Health and Safety in Mineral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302454"/>
            <a:ext cx="6617369" cy="1314450"/>
          </a:xfrm>
        </p:spPr>
        <p:txBody>
          <a:bodyPr>
            <a:noAutofit/>
          </a:bodyPr>
          <a:lstStyle/>
          <a:p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Buchanan*, Bill Mercer</a:t>
            </a:r>
            <a:r>
              <a:rPr lang="en-CA" sz="1800" b="1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Rebecca Bond</a:t>
            </a:r>
            <a:r>
              <a:rPr lang="en-CA" sz="1800" b="1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- </a:t>
            </a:r>
            <a:r>
              <a:rPr lang="en-GB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Director, Regulatory and Technical Policy</a:t>
            </a:r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AME; </a:t>
            </a:r>
          </a:p>
          <a:p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- </a:t>
            </a:r>
            <a:r>
              <a:rPr lang="en-GB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VP, Exploration, Avalon Advanced Materials Inc</a:t>
            </a:r>
          </a:p>
          <a:p>
            <a:r>
              <a:rPr lang="en-CA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- Masters Student – CROSH, Laurentian University</a:t>
            </a:r>
          </a:p>
          <a:p>
            <a:pPr algn="ctr"/>
            <a:r>
              <a:rPr lang="en-CA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3</a:t>
            </a:r>
            <a:r>
              <a:rPr lang="en-CA" sz="2400" b="1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CA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80" y="5347508"/>
            <a:ext cx="635563" cy="420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7350" y="5555492"/>
            <a:ext cx="685800" cy="6858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685800"/>
            <a:endParaRPr lang="en-US" sz="2100" dirty="0">
              <a:solidFill>
                <a:srgbClr val="ED7D31">
                  <a:lumMod val="20000"/>
                  <a:lumOff val="80000"/>
                </a:srgbClr>
              </a:solidFill>
              <a:latin typeface="Flama-Book"/>
              <a:cs typeface="Flama-Book"/>
            </a:endParaRPr>
          </a:p>
        </p:txBody>
      </p:sp>
    </p:spTree>
    <p:extLst>
      <p:ext uri="{BB962C8B-B14F-4D97-AF65-F5344CB8AC3E}">
        <p14:creationId xmlns:p14="http://schemas.microsoft.com/office/powerpoint/2010/main" val="86771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84BDE-E6F9-483B-93D9-0A138875AB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0" y="5378944"/>
            <a:ext cx="1164981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60EB9605-DF1F-437C-A44F-AA188CA1E154}" type="slidenum">
              <a:rPr lang="en-CA" sz="1350">
                <a:solidFill>
                  <a:prstClr val="black"/>
                </a:solidFill>
                <a:latin typeface="Calibri"/>
              </a:rPr>
              <a:pPr defTabSz="685800"/>
              <a:t>6</a:t>
            </a:fld>
            <a:r>
              <a:rPr lang="en-CA" sz="1350" dirty="0">
                <a:solidFill>
                  <a:prstClr val="black"/>
                </a:solidFill>
                <a:latin typeface="Calibri"/>
              </a:rPr>
              <a:t>   |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3EC76-F716-4A0B-AB4D-E0B29160D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Geologist with 45 years in exploration</a:t>
            </a:r>
          </a:p>
          <a:p>
            <a:r>
              <a:rPr lang="en-CA" dirty="0"/>
              <a:t>During that time, 3 fatalities at company where I worked for thirty years – one/10 years </a:t>
            </a:r>
          </a:p>
          <a:p>
            <a:pPr lvl="1"/>
            <a:r>
              <a:rPr lang="en-CA" dirty="0"/>
              <a:t>(none for 15 years)</a:t>
            </a:r>
          </a:p>
          <a:p>
            <a:r>
              <a:rPr lang="en-CA" dirty="0"/>
              <a:t>All three were drill crew members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C7F2B-8451-4353-B934-EBB905AE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are all in this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20025-64C5-4EFD-854D-86C7C9266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4" y="3766753"/>
            <a:ext cx="1813414" cy="1366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72265-38F0-400D-A4FE-D1C087408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5" y="1973907"/>
            <a:ext cx="1317527" cy="174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E18248-1B2F-4CD2-862D-5EB722B3B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42" y="2817932"/>
            <a:ext cx="2081509" cy="13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3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73" y="1131093"/>
            <a:ext cx="8419514" cy="120381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2100" u="sng" dirty="0"/>
              <a:t>Very Personal Impact – Friendship</a:t>
            </a:r>
            <a:br>
              <a:rPr lang="en-CA" sz="2100" u="sng" dirty="0"/>
            </a:br>
            <a:r>
              <a:rPr lang="en-CA" sz="2100" b="0" dirty="0"/>
              <a:t>Geologists Chris </a:t>
            </a:r>
            <a:r>
              <a:rPr lang="en-CA" sz="2100" b="0" dirty="0" err="1"/>
              <a:t>Westerman</a:t>
            </a:r>
            <a:r>
              <a:rPr lang="en-CA" sz="2100" b="0" dirty="0"/>
              <a:t> and Bob </a:t>
            </a:r>
            <a:r>
              <a:rPr lang="en-CA" sz="2100" b="0" dirty="0" err="1"/>
              <a:t>Hewton</a:t>
            </a:r>
            <a:r>
              <a:rPr lang="en-CA" sz="2100" b="0" dirty="0"/>
              <a:t>, </a:t>
            </a:r>
            <a:br>
              <a:rPr lang="en-CA" sz="2100" b="0" dirty="0"/>
            </a:br>
            <a:r>
              <a:rPr lang="en-CA" sz="2100" b="0" dirty="0"/>
              <a:t> and mining engineer Robert Rivera died in the crash</a:t>
            </a:r>
            <a:br>
              <a:rPr lang="en-CA" sz="2100" b="0" dirty="0"/>
            </a:br>
            <a:r>
              <a:rPr lang="en-CA" sz="2100" b="0" dirty="0"/>
              <a:t>March 1994</a:t>
            </a:r>
            <a:br>
              <a:rPr lang="en-CA" sz="2100" b="0" dirty="0"/>
            </a:br>
            <a:endParaRPr lang="en-CA" sz="1650" b="0" i="1" dirty="0"/>
          </a:p>
        </p:txBody>
      </p:sp>
      <p:pic>
        <p:nvPicPr>
          <p:cNvPr id="3" name="Picture 2" descr="C:\Users\Ian\2010 H G Spectrum\2010-10- dig of slides1967-77\Paterson_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53" y="2300554"/>
            <a:ext cx="1901012" cy="2798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C:\Users\Ian\2010 H G Spectrum\2014 - Canada\2014-12-31 001\PC30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52" y="2300554"/>
            <a:ext cx="1586062" cy="2819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C:\Users\Ian\2010 H G Spectrum\2010-10- dig of slides1967-77\Paterson_0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7" y="2300554"/>
            <a:ext cx="2171042" cy="2814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87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7528A-0F60-40CF-BEA0-6E4E96FD5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885950"/>
            <a:ext cx="7886700" cy="3086100"/>
          </a:xfrm>
        </p:spPr>
        <p:txBody>
          <a:bodyPr/>
          <a:lstStyle/>
          <a:p>
            <a:r>
              <a:rPr lang="en-CA" sz="2400" dirty="0"/>
              <a:t>Late career at Noranda-Falconbridge as Chief Geologist and responsible for global H&amp;S reporting</a:t>
            </a:r>
          </a:p>
          <a:p>
            <a:r>
              <a:rPr lang="en-CA" sz="2400" dirty="0"/>
              <a:t>A question from the senior executives was “how do we (Noranda exploration) compare with industry as a whole”? </a:t>
            </a:r>
          </a:p>
          <a:p>
            <a:r>
              <a:rPr lang="en-CA" sz="2400" dirty="0"/>
              <a:t>I found no one knew the answer</a:t>
            </a:r>
          </a:p>
          <a:p>
            <a:r>
              <a:rPr lang="en-CA" sz="2400" dirty="0"/>
              <a:t>2004 - proposed to PDAC we form a national H&amp;S committee</a:t>
            </a:r>
          </a:p>
          <a:p>
            <a:r>
              <a:rPr lang="en-CA" sz="2400" dirty="0"/>
              <a:t>We went to AME and asked to take their H&amp;S survey national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ECCD9-DDC4-4E18-8B8D-9DCB259C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did it all start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3C23E-AFC2-4138-B837-4B6B08E7E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8</a:t>
            </a:fld>
            <a:r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t>   | Footer Text</a:t>
            </a:r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30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5598E-CAB1-49B3-B5F5-5DD051797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The Annual Survey</a:t>
            </a:r>
          </a:p>
          <a:p>
            <a:pPr lvl="1"/>
            <a:r>
              <a:rPr lang="en-CA" dirty="0"/>
              <a:t>Company responses</a:t>
            </a:r>
          </a:p>
          <a:p>
            <a:r>
              <a:rPr lang="en-CA" dirty="0"/>
              <a:t>The Fatality Database</a:t>
            </a:r>
          </a:p>
          <a:p>
            <a:pPr lvl="1"/>
            <a:r>
              <a:rPr lang="en-CA" dirty="0"/>
              <a:t>From whatever information can be found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80635-DF12-4A36-9C8B-9E0CF6F6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Data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F0FE2-F24D-4E70-85F8-6FB57A45D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60EB9605-DF1F-437C-A44F-AA188CA1E154}" type="slidenum"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9</a:t>
            </a:fld>
            <a:r>
              <a:rPr lang="en-CA">
                <a:solidFill>
                  <a:prstClr val="black">
                    <a:tint val="75000"/>
                  </a:prstClr>
                </a:solidFill>
                <a:latin typeface="Calibri"/>
              </a:rPr>
              <a:t>   | Footer Text</a:t>
            </a:r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444485"/>
      </p:ext>
    </p:extLst>
  </p:cSld>
  <p:clrMapOvr>
    <a:masterClrMapping/>
  </p:clrMapOvr>
</p:sld>
</file>

<file path=ppt/theme/theme1.xml><?xml version="1.0" encoding="utf-8"?>
<a:theme xmlns:a="http://schemas.openxmlformats.org/drawingml/2006/main" name="CD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ME 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 Presentation Template.potx" id="{337B31FE-CCA8-450E-9762-035166F235EA}" vid="{D6722348-C864-4D17-AC56-D70A111D7A8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CDDA.thmx</Template>
  <TotalTime>7626</TotalTime>
  <Words>1210</Words>
  <Application>Microsoft Office PowerPoint</Application>
  <PresentationFormat>On-screen Show (4:3)</PresentationFormat>
  <Paragraphs>200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Flama-Book</vt:lpstr>
      <vt:lpstr>Impact</vt:lpstr>
      <vt:lpstr>Times New Roman</vt:lpstr>
      <vt:lpstr>Wingdings</vt:lpstr>
      <vt:lpstr>CDDA</vt:lpstr>
      <vt:lpstr>1_Custom Design</vt:lpstr>
      <vt:lpstr>AME Presentation Template</vt:lpstr>
      <vt:lpstr>  </vt:lpstr>
      <vt:lpstr>PowerPoint Presentation</vt:lpstr>
      <vt:lpstr>       </vt:lpstr>
      <vt:lpstr>PowerPoint Presentation</vt:lpstr>
      <vt:lpstr>THE PDAC-AME SURVEY of Health and Safety in Mineral Exploration</vt:lpstr>
      <vt:lpstr>We are all in this together</vt:lpstr>
      <vt:lpstr>Very Personal Impact – Friendship Geologists Chris Westerman and Bob Hewton,   and mining engineer Robert Rivera died in the crash March 1994 </vt:lpstr>
      <vt:lpstr>How did it all start</vt:lpstr>
      <vt:lpstr>Two Data Sets</vt:lpstr>
      <vt:lpstr>Who has the accidents? Generally younger or junior people</vt:lpstr>
      <vt:lpstr>High expenditures lead to high accident frequency</vt:lpstr>
      <vt:lpstr>FATALITIES 1980-2018 (MINERAL EXPLORATION, CANADA ONLY)</vt:lpstr>
      <vt:lpstr>My conclusions</vt:lpstr>
      <vt:lpstr>Explorationsurvey.ca</vt:lpstr>
      <vt:lpstr> </vt:lpstr>
      <vt:lpstr>Drilling into the Data</vt:lpstr>
      <vt:lpstr> </vt:lpstr>
      <vt:lpstr>What can we learn from the data?</vt:lpstr>
      <vt:lpstr>Uses</vt:lpstr>
      <vt:lpstr>The Databases</vt:lpstr>
      <vt:lpstr>Center for Research in Occupational Safety and Health (CROSH) </vt:lpstr>
      <vt:lpstr>Thesis Project: Mission</vt:lpstr>
      <vt:lpstr>Thesis Project: Analysis  </vt:lpstr>
      <vt:lpstr>Thesis Project: Possible Outcomes </vt:lpstr>
      <vt:lpstr>The Benefits of Collaboration</vt:lpstr>
      <vt:lpstr>THANK YOU!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Shank</dc:creator>
  <cp:lastModifiedBy>Office CDDA</cp:lastModifiedBy>
  <cp:revision>197</cp:revision>
  <cp:lastPrinted>2019-11-13T19:53:52Z</cp:lastPrinted>
  <dcterms:created xsi:type="dcterms:W3CDTF">2012-05-29T17:19:16Z</dcterms:created>
  <dcterms:modified xsi:type="dcterms:W3CDTF">2021-03-03T02:57:00Z</dcterms:modified>
</cp:coreProperties>
</file>